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56" r:id="rId2"/>
    <p:sldId id="272" r:id="rId3"/>
    <p:sldId id="260" r:id="rId4"/>
    <p:sldId id="261" r:id="rId5"/>
    <p:sldId id="257" r:id="rId6"/>
    <p:sldId id="258" r:id="rId7"/>
    <p:sldId id="266" r:id="rId8"/>
    <p:sldId id="259" r:id="rId9"/>
    <p:sldId id="262" r:id="rId10"/>
    <p:sldId id="267" r:id="rId11"/>
    <p:sldId id="268" r:id="rId12"/>
    <p:sldId id="265" r:id="rId13"/>
    <p:sldId id="263" r:id="rId14"/>
    <p:sldId id="269" r:id="rId15"/>
    <p:sldId id="264" r:id="rId16"/>
    <p:sldId id="270" r:id="rId17"/>
    <p:sldId id="271" r:id="rId18"/>
    <p:sldId id="276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4.xml"/><Relationship Id="rId1" Type="http://schemas.openxmlformats.org/officeDocument/2006/relationships/slide" Target="../slides/slide17.xml"/><Relationship Id="rId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B7191-3435-42F4-9BDE-6A17B119EAEF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A18042-59DE-4AE3-A9C2-9A26F9C7766F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sz="28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Energias</a:t>
          </a:r>
          <a:r>
            <a:rPr lang="en-US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 </a:t>
          </a:r>
          <a:r>
            <a:rPr lang="en-US" sz="28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Renováveis</a:t>
          </a:r>
          <a:endParaRPr lang="en-US" sz="2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Magneto" pitchFamily="82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6423A71-F69B-4F2B-91CB-1AA04B68429D}" type="parTrans" cxnId="{40888FF2-8484-43F9-9C3C-B5DD9205B87D}">
      <dgm:prSet/>
      <dgm:spPr/>
      <dgm:t>
        <a:bodyPr/>
        <a:lstStyle/>
        <a:p>
          <a:endParaRPr lang="en-US"/>
        </a:p>
      </dgm:t>
    </dgm:pt>
    <dgm:pt modelId="{9F33BA03-3BE9-430F-9EB2-5D6E3C9A08EF}" type="sibTrans" cxnId="{40888FF2-8484-43F9-9C3C-B5DD9205B87D}">
      <dgm:prSet/>
      <dgm:spPr/>
      <dgm:t>
        <a:bodyPr/>
        <a:lstStyle/>
        <a:p>
          <a:endParaRPr lang="en-US"/>
        </a:p>
      </dgm:t>
    </dgm:pt>
    <dgm:pt modelId="{6FFB9DCF-D7E4-4656-AAFD-D8BF95193CBD}">
      <dgm:prSet phldrT="[Text]" custT="1"/>
      <dgm:spPr/>
      <dgm:t>
        <a:bodyPr/>
        <a:lstStyle/>
        <a:p>
          <a:r>
            <a:rPr lang="en-US" sz="1600" dirty="0" err="1" smtClean="0"/>
            <a:t>Painéis</a:t>
          </a:r>
          <a:r>
            <a:rPr lang="en-US" sz="1600" dirty="0" smtClean="0"/>
            <a:t> </a:t>
          </a:r>
          <a:r>
            <a:rPr lang="en-US" sz="1300" dirty="0" err="1" smtClean="0"/>
            <a:t>Fotovoltaicos</a:t>
          </a:r>
          <a:endParaRPr lang="en-US" sz="1300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3E67F11-5961-4649-A53E-716150B3E233}" type="parTrans" cxnId="{847E6A28-6E5D-4FAC-A00F-0AAA5D2AAF74}">
      <dgm:prSet/>
      <dgm:spPr/>
      <dgm:t>
        <a:bodyPr/>
        <a:lstStyle/>
        <a:p>
          <a:endParaRPr lang="en-US"/>
        </a:p>
      </dgm:t>
    </dgm:pt>
    <dgm:pt modelId="{AE22C29C-CD9A-44C3-9E81-D2F417894575}" type="sibTrans" cxnId="{847E6A28-6E5D-4FAC-A00F-0AAA5D2AAF74}">
      <dgm:prSet/>
      <dgm:spPr/>
      <dgm:t>
        <a:bodyPr/>
        <a:lstStyle/>
        <a:p>
          <a:endParaRPr lang="en-US"/>
        </a:p>
      </dgm:t>
    </dgm:pt>
    <dgm:pt modelId="{98DBE6CF-4386-416E-8ADA-EB4A920C27F7}">
      <dgm:prSet phldrT="[Text]"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Hidrolisador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&amp;</a:t>
          </a:r>
        </a:p>
        <a:p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Células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de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Combústivel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7189D82-E466-4CC9-BAB6-B3C24705A4E9}" type="parTrans" cxnId="{294990C2-FF5A-4C20-BAE2-C19C2A25B00C}">
      <dgm:prSet/>
      <dgm:spPr/>
      <dgm:t>
        <a:bodyPr/>
        <a:lstStyle/>
        <a:p>
          <a:endParaRPr lang="en-US"/>
        </a:p>
      </dgm:t>
    </dgm:pt>
    <dgm:pt modelId="{AA2C8C75-EAC0-4D42-B6F5-45EC66B1976B}" type="sibTrans" cxnId="{294990C2-FF5A-4C20-BAE2-C19C2A25B00C}">
      <dgm:prSet/>
      <dgm:spPr/>
      <dgm:t>
        <a:bodyPr/>
        <a:lstStyle/>
        <a:p>
          <a:endParaRPr lang="en-US"/>
        </a:p>
      </dgm:t>
    </dgm:pt>
    <dgm:pt modelId="{72D320DA-2AF5-45E1-A520-8B7CF9CF420D}">
      <dgm:prSet phldrT="[Text]" custT="1"/>
      <dgm:spPr/>
      <dgm:t>
        <a:bodyPr/>
        <a:lstStyle/>
        <a:p>
          <a:r>
            <a:rPr lang="en-US" sz="1600" dirty="0" err="1" smtClean="0">
              <a:latin typeface="Calibri" pitchFamily="34" charset="0"/>
              <a:cs typeface="Calibri" pitchFamily="34" charset="0"/>
            </a:rPr>
            <a:t>Peltier</a:t>
          </a:r>
          <a:r>
            <a:rPr lang="en-US" sz="16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1600" dirty="0" smtClean="0">
              <a:latin typeface="Calibri" pitchFamily="34" charset="0"/>
              <a:cs typeface="Calibri" pitchFamily="34" charset="0"/>
            </a:rPr>
          </a:br>
          <a:r>
            <a:rPr lang="en-US" sz="1600" dirty="0" smtClean="0">
              <a:latin typeface="Calibri" pitchFamily="34" charset="0"/>
              <a:cs typeface="Calibri" pitchFamily="34" charset="0"/>
            </a:rPr>
            <a:t>(</a:t>
          </a:r>
          <a:r>
            <a:rPr lang="en-US" sz="1200" dirty="0" err="1" smtClean="0">
              <a:latin typeface="Calibri" pitchFamily="34" charset="0"/>
              <a:cs typeface="Calibri" pitchFamily="34" charset="0"/>
            </a:rPr>
            <a:t>Termoeléctricos</a:t>
          </a:r>
          <a:r>
            <a:rPr lang="en-US" sz="1200" dirty="0" smtClean="0">
              <a:latin typeface="Calibri" pitchFamily="34" charset="0"/>
              <a:cs typeface="Calibri" pitchFamily="34" charset="0"/>
            </a:rPr>
            <a:t>)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B189246-E1A9-4AF6-AD44-E85DFA1CF9E1}" type="parTrans" cxnId="{9D90F6F4-5748-4681-91C1-642863737B60}">
      <dgm:prSet/>
      <dgm:spPr/>
      <dgm:t>
        <a:bodyPr/>
        <a:lstStyle/>
        <a:p>
          <a:endParaRPr lang="en-US"/>
        </a:p>
      </dgm:t>
    </dgm:pt>
    <dgm:pt modelId="{651F33AF-00F5-4D56-876B-ECB8B9777DBD}" type="sibTrans" cxnId="{9D90F6F4-5748-4681-91C1-642863737B60}">
      <dgm:prSet/>
      <dgm:spPr/>
      <dgm:t>
        <a:bodyPr/>
        <a:lstStyle/>
        <a:p>
          <a:endParaRPr lang="en-US"/>
        </a:p>
      </dgm:t>
    </dgm:pt>
    <dgm:pt modelId="{C1E0F13E-7FD2-4226-A37D-5A70A8AF5E0A}" type="pres">
      <dgm:prSet presAssocID="{4B7B7191-3435-42F4-9BDE-6A17B119EA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  <dgm:pt modelId="{B6A66DDB-0E36-413D-B29B-D6EABE908259}" type="pres">
      <dgm:prSet presAssocID="{8AA18042-59DE-4AE3-A9C2-9A26F9C7766F}" presName="Parent" presStyleLbl="node0" presStyleIdx="0" presStyleCnt="1" custScaleX="107130" custScaleY="107130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9F315EAD-F0E6-4E9F-BB7C-40C5B54BD6BC}" type="pres">
      <dgm:prSet presAssocID="{8AA18042-59DE-4AE3-A9C2-9A26F9C7766F}" presName="Accent1" presStyleLbl="node1" presStyleIdx="0" presStyleCnt="15"/>
      <dgm:spPr/>
    </dgm:pt>
    <dgm:pt modelId="{4648A3DE-2924-48EC-B714-C71F4650087B}" type="pres">
      <dgm:prSet presAssocID="{8AA18042-59DE-4AE3-A9C2-9A26F9C7766F}" presName="Accent2" presStyleLbl="node1" presStyleIdx="1" presStyleCnt="15"/>
      <dgm:spPr/>
    </dgm:pt>
    <dgm:pt modelId="{9A4654C7-26E2-4258-AB69-9CCB1B951B25}" type="pres">
      <dgm:prSet presAssocID="{8AA18042-59DE-4AE3-A9C2-9A26F9C7766F}" presName="Accent3" presStyleLbl="node1" presStyleIdx="2" presStyleCnt="15"/>
      <dgm:spPr/>
    </dgm:pt>
    <dgm:pt modelId="{9004899F-FD03-4D3D-98E7-7B6360EA3B62}" type="pres">
      <dgm:prSet presAssocID="{8AA18042-59DE-4AE3-A9C2-9A26F9C7766F}" presName="Accent4" presStyleLbl="node1" presStyleIdx="3" presStyleCnt="15"/>
      <dgm:spPr/>
    </dgm:pt>
    <dgm:pt modelId="{785BB3BF-B480-48F1-96A8-C3FE6F168A60}" type="pres">
      <dgm:prSet presAssocID="{8AA18042-59DE-4AE3-A9C2-9A26F9C7766F}" presName="Accent5" presStyleLbl="node1" presStyleIdx="4" presStyleCnt="15"/>
      <dgm:spPr/>
    </dgm:pt>
    <dgm:pt modelId="{DAC4F6A4-C1B6-40FD-9F4A-4AE85462C9A4}" type="pres">
      <dgm:prSet presAssocID="{8AA18042-59DE-4AE3-A9C2-9A26F9C7766F}" presName="Accent6" presStyleLbl="node1" presStyleIdx="5" presStyleCnt="15"/>
      <dgm:spPr/>
    </dgm:pt>
    <dgm:pt modelId="{55CCBB04-6730-4F6A-A822-30327CDBD751}" type="pres">
      <dgm:prSet presAssocID="{6FFB9DCF-D7E4-4656-AAFD-D8BF95193CBD}" presName="Child1" presStyleLbl="node1" presStyleIdx="6" presStyleCnt="15" custScaleX="128126" custScaleY="128126" custLinFactNeighborX="-32106" custLinFactNeighborY="-114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E480D2-EB3A-46D4-8757-95F20E21A2C1}" type="pres">
      <dgm:prSet presAssocID="{6FFB9DCF-D7E4-4656-AAFD-D8BF95193CBD}" presName="Accent7" presStyleCnt="0"/>
      <dgm:spPr/>
    </dgm:pt>
    <dgm:pt modelId="{CF5B29AB-17A8-486D-9DC4-3715A1DB8EB8}" type="pres">
      <dgm:prSet presAssocID="{6FFB9DCF-D7E4-4656-AAFD-D8BF95193CBD}" presName="AccentHold1" presStyleLbl="node1" presStyleIdx="7" presStyleCnt="15"/>
      <dgm:spPr/>
    </dgm:pt>
    <dgm:pt modelId="{DB2AD398-A33B-421C-AB84-847DA1E07E25}" type="pres">
      <dgm:prSet presAssocID="{6FFB9DCF-D7E4-4656-AAFD-D8BF95193CBD}" presName="Accent8" presStyleCnt="0"/>
      <dgm:spPr/>
    </dgm:pt>
    <dgm:pt modelId="{92ECE673-2183-45EB-983A-15EB3783E966}" type="pres">
      <dgm:prSet presAssocID="{6FFB9DCF-D7E4-4656-AAFD-D8BF95193CBD}" presName="AccentHold2" presStyleLbl="node1" presStyleIdx="8" presStyleCnt="15"/>
      <dgm:spPr/>
    </dgm:pt>
    <dgm:pt modelId="{5428DCA9-79A2-4E62-BAAD-3E95680D3E34}" type="pres">
      <dgm:prSet presAssocID="{98DBE6CF-4386-416E-8ADA-EB4A920C27F7}" presName="Child2" presStyleLbl="node1" presStyleIdx="9" presStyleCnt="15" custScaleX="137770" custScaleY="137770" custLinFactNeighborX="-3467" custLinFactNeighborY="1042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64BCB3-733F-41A6-873D-5A466A1916F4}" type="pres">
      <dgm:prSet presAssocID="{98DBE6CF-4386-416E-8ADA-EB4A920C27F7}" presName="Accent9" presStyleCnt="0"/>
      <dgm:spPr/>
    </dgm:pt>
    <dgm:pt modelId="{64925D50-DBF6-471E-A990-9FE4A75D2C3A}" type="pres">
      <dgm:prSet presAssocID="{98DBE6CF-4386-416E-8ADA-EB4A920C27F7}" presName="AccentHold1" presStyleLbl="node1" presStyleIdx="10" presStyleCnt="15"/>
      <dgm:spPr/>
    </dgm:pt>
    <dgm:pt modelId="{B2FB73B4-5EC3-4773-A1A3-0F360EB06AC2}" type="pres">
      <dgm:prSet presAssocID="{98DBE6CF-4386-416E-8ADA-EB4A920C27F7}" presName="Accent10" presStyleCnt="0"/>
      <dgm:spPr/>
    </dgm:pt>
    <dgm:pt modelId="{5F15649F-CA1C-4C31-931A-CFC239C74C58}" type="pres">
      <dgm:prSet presAssocID="{98DBE6CF-4386-416E-8ADA-EB4A920C27F7}" presName="AccentHold2" presStyleLbl="node1" presStyleIdx="11" presStyleCnt="15"/>
      <dgm:spPr/>
    </dgm:pt>
    <dgm:pt modelId="{5E7C5F38-F158-49FC-BEF5-CBA763DCA283}" type="pres">
      <dgm:prSet presAssocID="{98DBE6CF-4386-416E-8ADA-EB4A920C27F7}" presName="Accent11" presStyleCnt="0"/>
      <dgm:spPr/>
    </dgm:pt>
    <dgm:pt modelId="{F2D07CCB-4088-4202-A3B3-0A049584C6B0}" type="pres">
      <dgm:prSet presAssocID="{98DBE6CF-4386-416E-8ADA-EB4A920C27F7}" presName="AccentHold3" presStyleLbl="node1" presStyleIdx="12" presStyleCnt="15"/>
      <dgm:spPr/>
    </dgm:pt>
    <dgm:pt modelId="{12EFC547-4A68-4DFC-BB50-144FCD386338}" type="pres">
      <dgm:prSet presAssocID="{72D320DA-2AF5-45E1-A520-8B7CF9CF420D}" presName="Child3" presStyleLbl="node1" presStyleIdx="13" presStyleCnt="15" custScaleX="129898" custScaleY="129953" custLinFactNeighborX="-80459" custLinFactNeighborY="-119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3A2086-7483-4698-B688-D394A1BB5B3C}" type="pres">
      <dgm:prSet presAssocID="{72D320DA-2AF5-45E1-A520-8B7CF9CF420D}" presName="Accent12" presStyleCnt="0"/>
      <dgm:spPr/>
    </dgm:pt>
    <dgm:pt modelId="{1486E661-8D16-46FD-99EF-B6A336B480F5}" type="pres">
      <dgm:prSet presAssocID="{72D320DA-2AF5-45E1-A520-8B7CF9CF420D}" presName="AccentHold1" presStyleLbl="node1" presStyleIdx="14" presStyleCnt="15" custLinFactX="200000" custLinFactNeighborX="243692" custLinFactNeighborY="-59926"/>
      <dgm:spPr/>
    </dgm:pt>
  </dgm:ptLst>
  <dgm:cxnLst>
    <dgm:cxn modelId="{1E78554D-6FB3-4377-8857-EC21634FADCF}" type="presOf" srcId="{4B7B7191-3435-42F4-9BDE-6A17B119EAEF}" destId="{C1E0F13E-7FD2-4226-A37D-5A70A8AF5E0A}" srcOrd="0" destOrd="0" presId="urn:microsoft.com/office/officeart/2009/3/layout/CircleRelationship"/>
    <dgm:cxn modelId="{E3AF4CB2-84CA-4426-BC28-B1E8CB3270AE}" type="presOf" srcId="{6FFB9DCF-D7E4-4656-AAFD-D8BF95193CBD}" destId="{55CCBB04-6730-4F6A-A822-30327CDBD751}" srcOrd="0" destOrd="0" presId="urn:microsoft.com/office/officeart/2009/3/layout/CircleRelationship"/>
    <dgm:cxn modelId="{9D90F6F4-5748-4681-91C1-642863737B60}" srcId="{8AA18042-59DE-4AE3-A9C2-9A26F9C7766F}" destId="{72D320DA-2AF5-45E1-A520-8B7CF9CF420D}" srcOrd="2" destOrd="0" parTransId="{1B189246-E1A9-4AF6-AD44-E85DFA1CF9E1}" sibTransId="{651F33AF-00F5-4D56-876B-ECB8B9777DBD}"/>
    <dgm:cxn modelId="{80D284FB-485F-48ED-96AE-11494DF8F22E}" type="presOf" srcId="{8AA18042-59DE-4AE3-A9C2-9A26F9C7766F}" destId="{B6A66DDB-0E36-413D-B29B-D6EABE908259}" srcOrd="0" destOrd="0" presId="urn:microsoft.com/office/officeart/2009/3/layout/CircleRelationship"/>
    <dgm:cxn modelId="{40888FF2-8484-43F9-9C3C-B5DD9205B87D}" srcId="{4B7B7191-3435-42F4-9BDE-6A17B119EAEF}" destId="{8AA18042-59DE-4AE3-A9C2-9A26F9C7766F}" srcOrd="0" destOrd="0" parTransId="{C6423A71-F69B-4F2B-91CB-1AA04B68429D}" sibTransId="{9F33BA03-3BE9-430F-9EB2-5D6E3C9A08EF}"/>
    <dgm:cxn modelId="{853F305B-A405-450F-A0C2-ACF5BC143818}" type="presOf" srcId="{98DBE6CF-4386-416E-8ADA-EB4A920C27F7}" destId="{5428DCA9-79A2-4E62-BAAD-3E95680D3E34}" srcOrd="0" destOrd="0" presId="urn:microsoft.com/office/officeart/2009/3/layout/CircleRelationship"/>
    <dgm:cxn modelId="{35480AC7-99AB-4DFE-936B-487D0A2F8FA7}" type="presOf" srcId="{72D320DA-2AF5-45E1-A520-8B7CF9CF420D}" destId="{12EFC547-4A68-4DFC-BB50-144FCD386338}" srcOrd="0" destOrd="0" presId="urn:microsoft.com/office/officeart/2009/3/layout/CircleRelationship"/>
    <dgm:cxn modelId="{847E6A28-6E5D-4FAC-A00F-0AAA5D2AAF74}" srcId="{8AA18042-59DE-4AE3-A9C2-9A26F9C7766F}" destId="{6FFB9DCF-D7E4-4656-AAFD-D8BF95193CBD}" srcOrd="0" destOrd="0" parTransId="{23E67F11-5961-4649-A53E-716150B3E233}" sibTransId="{AE22C29C-CD9A-44C3-9E81-D2F417894575}"/>
    <dgm:cxn modelId="{294990C2-FF5A-4C20-BAE2-C19C2A25B00C}" srcId="{8AA18042-59DE-4AE3-A9C2-9A26F9C7766F}" destId="{98DBE6CF-4386-416E-8ADA-EB4A920C27F7}" srcOrd="1" destOrd="0" parTransId="{67189D82-E466-4CC9-BAB6-B3C24705A4E9}" sibTransId="{AA2C8C75-EAC0-4D42-B6F5-45EC66B1976B}"/>
    <dgm:cxn modelId="{9210FF15-9E73-482D-B80F-1646757F3411}" type="presParOf" srcId="{C1E0F13E-7FD2-4226-A37D-5A70A8AF5E0A}" destId="{B6A66DDB-0E36-413D-B29B-D6EABE908259}" srcOrd="0" destOrd="0" presId="urn:microsoft.com/office/officeart/2009/3/layout/CircleRelationship"/>
    <dgm:cxn modelId="{72E4C2D0-CDB3-4DCF-978C-91EB03353AC1}" type="presParOf" srcId="{C1E0F13E-7FD2-4226-A37D-5A70A8AF5E0A}" destId="{9F315EAD-F0E6-4E9F-BB7C-40C5B54BD6BC}" srcOrd="1" destOrd="0" presId="urn:microsoft.com/office/officeart/2009/3/layout/CircleRelationship"/>
    <dgm:cxn modelId="{1282BEB1-5975-4AD6-B92A-857AA6B40EDE}" type="presParOf" srcId="{C1E0F13E-7FD2-4226-A37D-5A70A8AF5E0A}" destId="{4648A3DE-2924-48EC-B714-C71F4650087B}" srcOrd="2" destOrd="0" presId="urn:microsoft.com/office/officeart/2009/3/layout/CircleRelationship"/>
    <dgm:cxn modelId="{3BF82A22-6EC4-416F-9313-FBA4916EC0B1}" type="presParOf" srcId="{C1E0F13E-7FD2-4226-A37D-5A70A8AF5E0A}" destId="{9A4654C7-26E2-4258-AB69-9CCB1B951B25}" srcOrd="3" destOrd="0" presId="urn:microsoft.com/office/officeart/2009/3/layout/CircleRelationship"/>
    <dgm:cxn modelId="{892BDD03-044B-47EA-9C46-3BE432B2C206}" type="presParOf" srcId="{C1E0F13E-7FD2-4226-A37D-5A70A8AF5E0A}" destId="{9004899F-FD03-4D3D-98E7-7B6360EA3B62}" srcOrd="4" destOrd="0" presId="urn:microsoft.com/office/officeart/2009/3/layout/CircleRelationship"/>
    <dgm:cxn modelId="{CA59365F-98E5-489E-B9AF-63579D4571B2}" type="presParOf" srcId="{C1E0F13E-7FD2-4226-A37D-5A70A8AF5E0A}" destId="{785BB3BF-B480-48F1-96A8-C3FE6F168A60}" srcOrd="5" destOrd="0" presId="urn:microsoft.com/office/officeart/2009/3/layout/CircleRelationship"/>
    <dgm:cxn modelId="{58B64F7B-6981-4272-A1AA-E427C6CDC4A4}" type="presParOf" srcId="{C1E0F13E-7FD2-4226-A37D-5A70A8AF5E0A}" destId="{DAC4F6A4-C1B6-40FD-9F4A-4AE85462C9A4}" srcOrd="6" destOrd="0" presId="urn:microsoft.com/office/officeart/2009/3/layout/CircleRelationship"/>
    <dgm:cxn modelId="{ECF62849-891E-4F71-BAAD-286D20DFCE6A}" type="presParOf" srcId="{C1E0F13E-7FD2-4226-A37D-5A70A8AF5E0A}" destId="{55CCBB04-6730-4F6A-A822-30327CDBD751}" srcOrd="7" destOrd="0" presId="urn:microsoft.com/office/officeart/2009/3/layout/CircleRelationship"/>
    <dgm:cxn modelId="{ED2B98B7-2E68-4A72-821D-F28E7CB3D0BF}" type="presParOf" srcId="{C1E0F13E-7FD2-4226-A37D-5A70A8AF5E0A}" destId="{6AE480D2-EB3A-46D4-8757-95F20E21A2C1}" srcOrd="8" destOrd="0" presId="urn:microsoft.com/office/officeart/2009/3/layout/CircleRelationship"/>
    <dgm:cxn modelId="{67BC2F7C-A12B-4D67-B57B-040E9DD40360}" type="presParOf" srcId="{6AE480D2-EB3A-46D4-8757-95F20E21A2C1}" destId="{CF5B29AB-17A8-486D-9DC4-3715A1DB8EB8}" srcOrd="0" destOrd="0" presId="urn:microsoft.com/office/officeart/2009/3/layout/CircleRelationship"/>
    <dgm:cxn modelId="{DAE3A71B-7F7F-49E0-BA1F-05FD9D6C3872}" type="presParOf" srcId="{C1E0F13E-7FD2-4226-A37D-5A70A8AF5E0A}" destId="{DB2AD398-A33B-421C-AB84-847DA1E07E25}" srcOrd="9" destOrd="0" presId="urn:microsoft.com/office/officeart/2009/3/layout/CircleRelationship"/>
    <dgm:cxn modelId="{6B829706-E07E-4811-8684-21701950272C}" type="presParOf" srcId="{DB2AD398-A33B-421C-AB84-847DA1E07E25}" destId="{92ECE673-2183-45EB-983A-15EB3783E966}" srcOrd="0" destOrd="0" presId="urn:microsoft.com/office/officeart/2009/3/layout/CircleRelationship"/>
    <dgm:cxn modelId="{18359FF8-9F75-4551-8A55-74C9E159C66A}" type="presParOf" srcId="{C1E0F13E-7FD2-4226-A37D-5A70A8AF5E0A}" destId="{5428DCA9-79A2-4E62-BAAD-3E95680D3E34}" srcOrd="10" destOrd="0" presId="urn:microsoft.com/office/officeart/2009/3/layout/CircleRelationship"/>
    <dgm:cxn modelId="{EAFBB243-ED10-4D37-AC77-E9D0201E586E}" type="presParOf" srcId="{C1E0F13E-7FD2-4226-A37D-5A70A8AF5E0A}" destId="{0B64BCB3-733F-41A6-873D-5A466A1916F4}" srcOrd="11" destOrd="0" presId="urn:microsoft.com/office/officeart/2009/3/layout/CircleRelationship"/>
    <dgm:cxn modelId="{FE64A659-7D7E-4905-A0BD-8FB7AA18037D}" type="presParOf" srcId="{0B64BCB3-733F-41A6-873D-5A466A1916F4}" destId="{64925D50-DBF6-471E-A990-9FE4A75D2C3A}" srcOrd="0" destOrd="0" presId="urn:microsoft.com/office/officeart/2009/3/layout/CircleRelationship"/>
    <dgm:cxn modelId="{571C6F55-9B13-4BFD-8F17-7A1B698BB5F7}" type="presParOf" srcId="{C1E0F13E-7FD2-4226-A37D-5A70A8AF5E0A}" destId="{B2FB73B4-5EC3-4773-A1A3-0F360EB06AC2}" srcOrd="12" destOrd="0" presId="urn:microsoft.com/office/officeart/2009/3/layout/CircleRelationship"/>
    <dgm:cxn modelId="{64D9DE89-2249-4845-B5D7-F6138FEA00C8}" type="presParOf" srcId="{B2FB73B4-5EC3-4773-A1A3-0F360EB06AC2}" destId="{5F15649F-CA1C-4C31-931A-CFC239C74C58}" srcOrd="0" destOrd="0" presId="urn:microsoft.com/office/officeart/2009/3/layout/CircleRelationship"/>
    <dgm:cxn modelId="{935AD694-8ABE-4CB3-82F8-8B478BDBD82E}" type="presParOf" srcId="{C1E0F13E-7FD2-4226-A37D-5A70A8AF5E0A}" destId="{5E7C5F38-F158-49FC-BEF5-CBA763DCA283}" srcOrd="13" destOrd="0" presId="urn:microsoft.com/office/officeart/2009/3/layout/CircleRelationship"/>
    <dgm:cxn modelId="{9AE4ADD3-8B04-46C5-9E02-884AE8A903F3}" type="presParOf" srcId="{5E7C5F38-F158-49FC-BEF5-CBA763DCA283}" destId="{F2D07CCB-4088-4202-A3B3-0A049584C6B0}" srcOrd="0" destOrd="0" presId="urn:microsoft.com/office/officeart/2009/3/layout/CircleRelationship"/>
    <dgm:cxn modelId="{88018D34-9794-41CB-A4E0-2AC295738355}" type="presParOf" srcId="{C1E0F13E-7FD2-4226-A37D-5A70A8AF5E0A}" destId="{12EFC547-4A68-4DFC-BB50-144FCD386338}" srcOrd="14" destOrd="0" presId="urn:microsoft.com/office/officeart/2009/3/layout/CircleRelationship"/>
    <dgm:cxn modelId="{63BEBAFB-4311-44E0-BB11-328992B537FC}" type="presParOf" srcId="{C1E0F13E-7FD2-4226-A37D-5A70A8AF5E0A}" destId="{363A2086-7483-4698-B688-D394A1BB5B3C}" srcOrd="15" destOrd="0" presId="urn:microsoft.com/office/officeart/2009/3/layout/CircleRelationship"/>
    <dgm:cxn modelId="{B526F622-F675-4DDF-BDD7-845755D2E67D}" type="presParOf" srcId="{363A2086-7483-4698-B688-D394A1BB5B3C}" destId="{1486E661-8D16-46FD-99EF-B6A336B480F5}" srcOrd="0" destOrd="0" presId="urn:microsoft.com/office/officeart/2009/3/layout/CircleRelationship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66DDB-0E36-413D-B29B-D6EABE908259}">
      <dsp:nvSpPr>
        <dsp:cNvPr id="0" name=""/>
        <dsp:cNvSpPr/>
      </dsp:nvSpPr>
      <dsp:spPr>
        <a:xfrm>
          <a:off x="2091506" y="42922"/>
          <a:ext cx="3633242" cy="363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Energias</a:t>
          </a:r>
          <a:r>
            <a:rPr lang="en-US" sz="28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 </a:t>
          </a:r>
          <a:r>
            <a:rPr lang="en-US" sz="28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rPr>
            <a:t>Renováveis</a:t>
          </a:r>
          <a:endParaRPr lang="en-US" sz="28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Magneto" pitchFamily="82" charset="0"/>
          </a:endParaRPr>
        </a:p>
      </dsp:txBody>
      <dsp:txXfrm>
        <a:off x="2091506" y="42922"/>
        <a:ext cx="3633242" cy="3633650"/>
      </dsp:txXfrm>
    </dsp:sp>
    <dsp:sp modelId="{9F315EAD-F0E6-4E9F-BB7C-40C5B54BD6BC}">
      <dsp:nvSpPr>
        <dsp:cNvPr id="0" name=""/>
        <dsp:cNvSpPr/>
      </dsp:nvSpPr>
      <dsp:spPr>
        <a:xfrm>
          <a:off x="4147788" y="9307"/>
          <a:ext cx="377057" cy="377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8A3DE-2924-48EC-B714-C71F4650087B}">
      <dsp:nvSpPr>
        <dsp:cNvPr id="0" name=""/>
        <dsp:cNvSpPr/>
      </dsp:nvSpPr>
      <dsp:spPr>
        <a:xfrm>
          <a:off x="3255233" y="3303646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52659"/>
                <a:satOff val="6334"/>
                <a:lumOff val="728"/>
                <a:alphaOff val="0"/>
              </a:schemeClr>
            </a:gs>
            <a:gs pos="100000">
              <a:schemeClr val="accent2">
                <a:hueOff val="-52659"/>
                <a:satOff val="6334"/>
                <a:lumOff val="72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52659"/>
              <a:satOff val="6334"/>
              <a:lumOff val="72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4654C7-26E2-4258-AB69-9CCB1B951B25}">
      <dsp:nvSpPr>
        <dsp:cNvPr id="0" name=""/>
        <dsp:cNvSpPr/>
      </dsp:nvSpPr>
      <dsp:spPr>
        <a:xfrm>
          <a:off x="5822287" y="1540378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105318"/>
                <a:satOff val="12667"/>
                <a:lumOff val="1457"/>
                <a:alphaOff val="0"/>
              </a:schemeClr>
            </a:gs>
            <a:gs pos="100000">
              <a:schemeClr val="accent2">
                <a:hueOff val="-105318"/>
                <a:satOff val="12667"/>
                <a:lumOff val="145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05318"/>
              <a:satOff val="12667"/>
              <a:lumOff val="145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04899F-FD03-4D3D-98E7-7B6360EA3B62}">
      <dsp:nvSpPr>
        <dsp:cNvPr id="0" name=""/>
        <dsp:cNvSpPr/>
      </dsp:nvSpPr>
      <dsp:spPr>
        <a:xfrm>
          <a:off x="4515802" y="3594486"/>
          <a:ext cx="377057" cy="377220"/>
        </a:xfrm>
        <a:prstGeom prst="ellipse">
          <a:avLst/>
        </a:prstGeom>
        <a:gradFill rotWithShape="0">
          <a:gsLst>
            <a:gs pos="0">
              <a:schemeClr val="accent2">
                <a:hueOff val="-157977"/>
                <a:satOff val="19001"/>
                <a:lumOff val="2185"/>
                <a:alphaOff val="0"/>
              </a:schemeClr>
            </a:gs>
            <a:gs pos="100000">
              <a:schemeClr val="accent2">
                <a:hueOff val="-157977"/>
                <a:satOff val="19001"/>
                <a:lumOff val="218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57977"/>
              <a:satOff val="19001"/>
              <a:lumOff val="218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5BB3BF-B480-48F1-96A8-C3FE6F168A60}">
      <dsp:nvSpPr>
        <dsp:cNvPr id="0" name=""/>
        <dsp:cNvSpPr/>
      </dsp:nvSpPr>
      <dsp:spPr>
        <a:xfrm>
          <a:off x="3331757" y="545419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210636"/>
                <a:satOff val="25334"/>
                <a:lumOff val="2913"/>
                <a:alphaOff val="0"/>
              </a:schemeClr>
            </a:gs>
            <a:gs pos="100000">
              <a:schemeClr val="accent2">
                <a:hueOff val="-210636"/>
                <a:satOff val="25334"/>
                <a:lumOff val="291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210636"/>
              <a:satOff val="25334"/>
              <a:lumOff val="291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4F6A4-C1B6-40FD-9F4A-4AE85462C9A4}">
      <dsp:nvSpPr>
        <dsp:cNvPr id="0" name=""/>
        <dsp:cNvSpPr/>
      </dsp:nvSpPr>
      <dsp:spPr>
        <a:xfrm>
          <a:off x="2471203" y="2109379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263295"/>
                <a:satOff val="31668"/>
                <a:lumOff val="3641"/>
                <a:alphaOff val="0"/>
              </a:schemeClr>
            </a:gs>
            <a:gs pos="100000">
              <a:schemeClr val="accent2">
                <a:hueOff val="-263295"/>
                <a:satOff val="31668"/>
                <a:lumOff val="364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263295"/>
              <a:satOff val="31668"/>
              <a:lumOff val="364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CCBB04-6730-4F6A-A822-30327CDBD751}">
      <dsp:nvSpPr>
        <dsp:cNvPr id="0" name=""/>
        <dsp:cNvSpPr/>
      </dsp:nvSpPr>
      <dsp:spPr>
        <a:xfrm>
          <a:off x="515602" y="423681"/>
          <a:ext cx="1766646" cy="1766241"/>
        </a:xfrm>
        <a:prstGeom prst="ellipse">
          <a:avLst/>
        </a:prstGeom>
        <a:gradFill rotWithShape="0">
          <a:gsLst>
            <a:gs pos="0">
              <a:schemeClr val="accent2">
                <a:hueOff val="-315954"/>
                <a:satOff val="38001"/>
                <a:lumOff val="4370"/>
                <a:alphaOff val="0"/>
              </a:schemeClr>
            </a:gs>
            <a:gs pos="100000">
              <a:schemeClr val="accent2">
                <a:hueOff val="-315954"/>
                <a:satOff val="38001"/>
                <a:lumOff val="43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15954"/>
              <a:satOff val="38001"/>
              <a:lumOff val="437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Painéis</a:t>
          </a:r>
          <a:r>
            <a:rPr lang="en-US" sz="1600" kern="1200" dirty="0" smtClean="0"/>
            <a:t> </a:t>
          </a:r>
          <a:r>
            <a:rPr lang="en-US" sz="1300" kern="1200" dirty="0" err="1" smtClean="0"/>
            <a:t>Fotovoltaicos</a:t>
          </a:r>
          <a:endParaRPr lang="en-US" sz="1300" kern="1200" dirty="0"/>
        </a:p>
      </dsp:txBody>
      <dsp:txXfrm>
        <a:off x="515602" y="423681"/>
        <a:ext cx="1766646" cy="1766241"/>
      </dsp:txXfrm>
    </dsp:sp>
    <dsp:sp modelId="{CF5B29AB-17A8-486D-9DC4-3715A1DB8EB8}">
      <dsp:nvSpPr>
        <dsp:cNvPr id="0" name=""/>
        <dsp:cNvSpPr/>
      </dsp:nvSpPr>
      <dsp:spPr>
        <a:xfrm>
          <a:off x="3766557" y="557306"/>
          <a:ext cx="377057" cy="377220"/>
        </a:xfrm>
        <a:prstGeom prst="ellipse">
          <a:avLst/>
        </a:prstGeom>
        <a:gradFill rotWithShape="0">
          <a:gsLst>
            <a:gs pos="0">
              <a:schemeClr val="accent2">
                <a:hueOff val="-368613"/>
                <a:satOff val="44335"/>
                <a:lumOff val="5098"/>
                <a:alphaOff val="0"/>
              </a:schemeClr>
            </a:gs>
            <a:gs pos="100000">
              <a:schemeClr val="accent2">
                <a:hueOff val="-368613"/>
                <a:satOff val="44335"/>
                <a:lumOff val="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ECE673-2183-45EB-983A-15EB3783E966}">
      <dsp:nvSpPr>
        <dsp:cNvPr id="0" name=""/>
        <dsp:cNvSpPr/>
      </dsp:nvSpPr>
      <dsp:spPr>
        <a:xfrm>
          <a:off x="1282288" y="2558715"/>
          <a:ext cx="681764" cy="681929"/>
        </a:xfrm>
        <a:prstGeom prst="ellipse">
          <a:avLst/>
        </a:prstGeom>
        <a:gradFill rotWithShape="0">
          <a:gsLst>
            <a:gs pos="0">
              <a:schemeClr val="accent2">
                <a:hueOff val="-421272"/>
                <a:satOff val="50669"/>
                <a:lumOff val="5826"/>
                <a:alphaOff val="0"/>
              </a:schemeClr>
            </a:gs>
            <a:gs pos="100000">
              <a:schemeClr val="accent2">
                <a:hueOff val="-421272"/>
                <a:satOff val="50669"/>
                <a:lumOff val="582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421272"/>
              <a:satOff val="50669"/>
              <a:lumOff val="582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28DCA9-79A2-4E62-BAAD-3E95680D3E34}">
      <dsp:nvSpPr>
        <dsp:cNvPr id="0" name=""/>
        <dsp:cNvSpPr/>
      </dsp:nvSpPr>
      <dsp:spPr>
        <a:xfrm>
          <a:off x="5644181" y="10694"/>
          <a:ext cx="1899620" cy="1899185"/>
        </a:xfrm>
        <a:prstGeom prst="ellipse">
          <a:avLst/>
        </a:prstGeom>
        <a:gradFill rotWithShape="0">
          <a:gsLst>
            <a:gs pos="0">
              <a:schemeClr val="accent2">
                <a:hueOff val="-473931"/>
                <a:satOff val="57002"/>
                <a:lumOff val="6555"/>
                <a:alphaOff val="0"/>
              </a:schemeClr>
            </a:gs>
            <a:gs pos="100000">
              <a:schemeClr val="accent2">
                <a:hueOff val="-473931"/>
                <a:satOff val="57002"/>
                <a:lumOff val="655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473931"/>
              <a:satOff val="57002"/>
              <a:lumOff val="655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Hidrolisador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&amp;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Células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de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Combústivel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644181" y="10694"/>
        <a:ext cx="1899620" cy="1899185"/>
      </dsp:txXfrm>
    </dsp:sp>
    <dsp:sp modelId="{64925D50-DBF6-471E-A990-9FE4A75D2C3A}">
      <dsp:nvSpPr>
        <dsp:cNvPr id="0" name=""/>
        <dsp:cNvSpPr/>
      </dsp:nvSpPr>
      <dsp:spPr>
        <a:xfrm>
          <a:off x="5336703" y="1079155"/>
          <a:ext cx="377057" cy="377220"/>
        </a:xfrm>
        <a:prstGeom prst="ellipse">
          <a:avLst/>
        </a:prstGeom>
        <a:gradFill rotWithShape="0">
          <a:gsLst>
            <a:gs pos="0">
              <a:schemeClr val="accent2">
                <a:hueOff val="-526590"/>
                <a:satOff val="63336"/>
                <a:lumOff val="7283"/>
                <a:alphaOff val="0"/>
              </a:schemeClr>
            </a:gs>
            <a:gs pos="100000">
              <a:schemeClr val="accent2">
                <a:hueOff val="-526590"/>
                <a:satOff val="63336"/>
                <a:lumOff val="728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526590"/>
              <a:satOff val="63336"/>
              <a:lumOff val="728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5649F-CA1C-4C31-931A-CFC239C74C58}">
      <dsp:nvSpPr>
        <dsp:cNvPr id="0" name=""/>
        <dsp:cNvSpPr/>
      </dsp:nvSpPr>
      <dsp:spPr>
        <a:xfrm>
          <a:off x="1022800" y="3370214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579249"/>
                <a:satOff val="69669"/>
                <a:lumOff val="8011"/>
                <a:alphaOff val="0"/>
              </a:schemeClr>
            </a:gs>
            <a:gs pos="100000">
              <a:schemeClr val="accent2">
                <a:hueOff val="-579249"/>
                <a:satOff val="69669"/>
                <a:lumOff val="801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579249"/>
              <a:satOff val="69669"/>
              <a:lumOff val="801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D07CCB-4088-4202-A3B3-0A049584C6B0}">
      <dsp:nvSpPr>
        <dsp:cNvPr id="0" name=""/>
        <dsp:cNvSpPr/>
      </dsp:nvSpPr>
      <dsp:spPr>
        <a:xfrm>
          <a:off x="3747078" y="2981107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631908"/>
                <a:satOff val="76003"/>
                <a:lumOff val="8739"/>
                <a:alphaOff val="0"/>
              </a:schemeClr>
            </a:gs>
            <a:gs pos="100000">
              <a:schemeClr val="accent2">
                <a:hueOff val="-631908"/>
                <a:satOff val="76003"/>
                <a:lumOff val="873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631908"/>
              <a:satOff val="76003"/>
              <a:lumOff val="873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EFC547-4A68-4DFC-BB50-144FCD386338}">
      <dsp:nvSpPr>
        <dsp:cNvPr id="0" name=""/>
        <dsp:cNvSpPr/>
      </dsp:nvSpPr>
      <dsp:spPr>
        <a:xfrm>
          <a:off x="5285232" y="2139697"/>
          <a:ext cx="1791078" cy="1791426"/>
        </a:xfrm>
        <a:prstGeom prst="ellipse">
          <a:avLst/>
        </a:prstGeom>
        <a:gradFill rotWithShape="0">
          <a:gsLst>
            <a:gs pos="0">
              <a:schemeClr val="accent2">
                <a:hueOff val="-684567"/>
                <a:satOff val="82336"/>
                <a:lumOff val="9468"/>
                <a:alphaOff val="0"/>
              </a:schemeClr>
            </a:gs>
            <a:gs pos="100000">
              <a:schemeClr val="accent2">
                <a:hueOff val="-684567"/>
                <a:satOff val="82336"/>
                <a:lumOff val="94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684567"/>
              <a:satOff val="82336"/>
              <a:lumOff val="946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itchFamily="34" charset="0"/>
              <a:cs typeface="Calibri" pitchFamily="34" charset="0"/>
            </a:rPr>
            <a:t>Peltier</a:t>
          </a:r>
          <a:r>
            <a:rPr lang="en-US" sz="1600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en-US" sz="1600" kern="1200" dirty="0" smtClean="0">
              <a:latin typeface="Calibri" pitchFamily="34" charset="0"/>
              <a:cs typeface="Calibri" pitchFamily="34" charset="0"/>
            </a:rPr>
          </a:br>
          <a:r>
            <a:rPr lang="en-US" sz="1600" kern="1200" dirty="0" smtClean="0">
              <a:latin typeface="Calibri" pitchFamily="34" charset="0"/>
              <a:cs typeface="Calibri" pitchFamily="34" charset="0"/>
            </a:rPr>
            <a:t>(</a:t>
          </a:r>
          <a:r>
            <a:rPr lang="en-US" sz="1200" kern="1200" dirty="0" err="1" smtClean="0">
              <a:latin typeface="Calibri" pitchFamily="34" charset="0"/>
              <a:cs typeface="Calibri" pitchFamily="34" charset="0"/>
            </a:rPr>
            <a:t>Termoeléctricos</a:t>
          </a:r>
          <a:r>
            <a:rPr lang="en-US" sz="1200" kern="1200" dirty="0" smtClean="0">
              <a:latin typeface="Calibri" pitchFamily="34" charset="0"/>
              <a:cs typeface="Calibri" pitchFamily="34" charset="0"/>
            </a:rPr>
            <a:t>)</a:t>
          </a:r>
          <a:endParaRPr lang="en-US" sz="1200" kern="1200" dirty="0">
            <a:latin typeface="Calibri" pitchFamily="34" charset="0"/>
            <a:cs typeface="Calibri" pitchFamily="34" charset="0"/>
          </a:endParaRPr>
        </a:p>
      </dsp:txBody>
      <dsp:txXfrm>
        <a:off x="5285232" y="2139697"/>
        <a:ext cx="1791078" cy="1791426"/>
      </dsp:txXfrm>
    </dsp:sp>
    <dsp:sp modelId="{1486E661-8D16-46FD-99EF-B6A336B480F5}">
      <dsp:nvSpPr>
        <dsp:cNvPr id="0" name=""/>
        <dsp:cNvSpPr/>
      </dsp:nvSpPr>
      <dsp:spPr>
        <a:xfrm>
          <a:off x="7424928" y="2298191"/>
          <a:ext cx="273401" cy="273405"/>
        </a:xfrm>
        <a:prstGeom prst="ellipse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5403-F3AA-4A36-9538-841C58A75D81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A1DB-FF5D-4C3B-A440-62ADA5B4679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238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0A1DB-FF5D-4C3B-A440-62ADA5B467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75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0A1DB-FF5D-4C3B-A440-62ADA5B467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93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2D01BC-7C54-454C-B6BA-087575A4BF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2FF718-EDD3-476E-8131-492BC370544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://en.wikipedia.org/wiki/File:Hydrogen_vehicl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286000"/>
            <a:ext cx="3893123" cy="1981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Produção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e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utilização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de H2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em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células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de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combustível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/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</a:b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1114" y="4147456"/>
            <a:ext cx="3777086" cy="187234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Realizado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 </a:t>
            </a:r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por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Ana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Samouco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gneto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Manuel Cabral</a:t>
            </a:r>
          </a:p>
          <a:p>
            <a:pPr marL="285750" indent="-285750">
              <a:buFontTx/>
              <a:buChar char="-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Margarida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Fernandes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gneto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Miguel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Ornelas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gneto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gneto" pitchFamily="82" charset="0"/>
              </a:rPr>
              <a:t>Rafael Rocha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gneto" pitchFamily="82" charset="0"/>
            </a:endParaRPr>
          </a:p>
        </p:txBody>
      </p:sp>
      <p:pic>
        <p:nvPicPr>
          <p:cNvPr id="5" name="Imagem 8" descr="LogoUj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4230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fcp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 trans="19000"/>
                    </a14:imgEffect>
                    <a14:imgEffect>
                      <a14:sharpenSoften amoun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3042" y="779417"/>
            <a:ext cx="1595786" cy="119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&quot;No&quot; Symbol 3"/>
          <p:cNvSpPr/>
          <p:nvPr/>
        </p:nvSpPr>
        <p:spPr>
          <a:xfrm>
            <a:off x="4572000" y="2438400"/>
            <a:ext cx="3673409" cy="1524000"/>
          </a:xfrm>
          <a:prstGeom prst="noSmoking">
            <a:avLst>
              <a:gd name="adj" fmla="val 126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139938">
            <a:off x="173440" y="2323235"/>
            <a:ext cx="4232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Energias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Renováveis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8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696200" y="60960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002916" cy="238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762000"/>
            <a:ext cx="7024744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Aplicações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26" y="1704975"/>
            <a:ext cx="2999059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9474" y="419100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Processo</a:t>
            </a:r>
            <a:r>
              <a:rPr lang="en-US" b="1" dirty="0" smtClean="0"/>
              <a:t> </a:t>
            </a:r>
            <a:r>
              <a:rPr lang="en-US" b="1" dirty="0" err="1" smtClean="0"/>
              <a:t>inverso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238008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70399"/>
            <a:ext cx="2133600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91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34" y="12652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pt-PT" sz="2000" dirty="0" smtClean="0"/>
              <a:t>1800 – Nicholson e Ritter decompuseram a água nos seus constituintes ( H2 e O2)</a:t>
            </a:r>
          </a:p>
          <a:p>
            <a:pPr>
              <a:buFont typeface="Wingdings 2" pitchFamily="18" charset="2"/>
              <a:buNone/>
            </a:pPr>
            <a:r>
              <a:rPr lang="pt-PT" sz="2000" dirty="0" smtClean="0"/>
              <a:t>1839 – Sir William Grove usou a electricidade para fazer a mesma separação</a:t>
            </a:r>
          </a:p>
          <a:p>
            <a:pPr>
              <a:buNone/>
            </a:pPr>
            <a:r>
              <a:rPr lang="pt-PT" sz="2000" dirty="0" smtClean="0"/>
              <a:t>1950 - </a:t>
            </a:r>
            <a:r>
              <a:rPr lang="pt-BR" sz="2000" dirty="0"/>
              <a:t>Hidrogenio foi utilizado para fins aeroespaciais</a:t>
            </a:r>
            <a:endParaRPr lang="pt-PT" sz="2000" dirty="0" smtClean="0"/>
          </a:p>
          <a:p>
            <a:pPr>
              <a:buFont typeface="Wingdings 2" pitchFamily="18" charset="2"/>
              <a:buNone/>
            </a:pPr>
            <a:endParaRPr lang="pt-PT" dirty="0" smtClean="0"/>
          </a:p>
          <a:p>
            <a:pPr>
              <a:buFont typeface="Wingdings 2" pitchFamily="18" charset="2"/>
              <a:buNone/>
            </a:pPr>
            <a:endParaRPr lang="pt-PT" dirty="0"/>
          </a:p>
        </p:txBody>
      </p:sp>
      <p:pic>
        <p:nvPicPr>
          <p:cNvPr id="4" name="Picture 3" descr="C:\Documents and Settings\ESCOLAVERAO\Desktop\Hidrólise da água\pe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96913"/>
            <a:ext cx="3657600" cy="2603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75976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História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28" y="3276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Principio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fisico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pic>
        <p:nvPicPr>
          <p:cNvPr id="7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969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4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hidrolisador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3187360"/>
              </p:ext>
            </p:extLst>
          </p:nvPr>
        </p:nvGraphicFramePr>
        <p:xfrm>
          <a:off x="575843" y="1211997"/>
          <a:ext cx="4300957" cy="3664803"/>
        </p:xfrm>
        <a:graphic>
          <a:graphicData uri="http://schemas.openxmlformats.org/presentationml/2006/ole">
            <p:oleObj spid="_x0000_s6167" r:id="rId4" imgW="2962080" imgH="2524320" progId="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3162300" y="46101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51816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Início</a:t>
            </a:r>
            <a:r>
              <a:rPr lang="en-US" sz="1400" dirty="0" smtClean="0"/>
              <a:t> da </a:t>
            </a:r>
            <a:r>
              <a:rPr lang="en-US" sz="1400" dirty="0" err="1" smtClean="0"/>
              <a:t>produção</a:t>
            </a:r>
            <a:r>
              <a:rPr lang="en-US" sz="1400" dirty="0" smtClean="0"/>
              <a:t> de </a:t>
            </a:r>
            <a:r>
              <a:rPr lang="en-US" sz="1400" dirty="0" err="1" smtClean="0"/>
              <a:t>hidrogénio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U</a:t>
            </a:r>
            <a:r>
              <a:rPr lang="en-US" sz="1100" dirty="0" err="1" smtClean="0"/>
              <a:t>c</a:t>
            </a:r>
            <a:r>
              <a:rPr lang="en-US" sz="1100" dirty="0" smtClean="0"/>
              <a:t>. Exp.</a:t>
            </a:r>
            <a:r>
              <a:rPr lang="en-US" sz="1400" dirty="0" smtClean="0"/>
              <a:t>=2.83V</a:t>
            </a:r>
          </a:p>
          <a:p>
            <a:r>
              <a:rPr lang="en-US" sz="1400" dirty="0" err="1" smtClean="0"/>
              <a:t>Uc</a:t>
            </a:r>
            <a:r>
              <a:rPr lang="en-US" sz="1400" dirty="0" smtClean="0"/>
              <a:t>. </a:t>
            </a:r>
            <a:r>
              <a:rPr lang="en-US" sz="1400" dirty="0" err="1" smtClean="0"/>
              <a:t>Teórico</a:t>
            </a:r>
            <a:r>
              <a:rPr lang="en-US" sz="1400" dirty="0" smtClean="0"/>
              <a:t>=1.23V</a:t>
            </a:r>
            <a:endParaRPr lang="en-US" sz="1400" dirty="0"/>
          </a:p>
        </p:txBody>
      </p:sp>
      <p:pic>
        <p:nvPicPr>
          <p:cNvPr id="6154" name="Picture 10" descr="C:\Users\ampereira\Desktop\escola_verão_2010\Fotos\Escola de verão\Escola de verão\HPIM07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4840" y="2069064"/>
            <a:ext cx="4058454" cy="302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LogoUj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767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hidrolisador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2822547"/>
              </p:ext>
            </p:extLst>
          </p:nvPr>
        </p:nvGraphicFramePr>
        <p:xfrm>
          <a:off x="569118" y="1458342"/>
          <a:ext cx="4195763" cy="3189858"/>
        </p:xfrm>
        <a:graphic>
          <a:graphicData uri="http://schemas.openxmlformats.org/presentationml/2006/ole">
            <p:oleObj spid="_x0000_s4144" r:id="rId3" imgW="3211200" imgH="24408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4980337"/>
              </p:ext>
            </p:extLst>
          </p:nvPr>
        </p:nvGraphicFramePr>
        <p:xfrm>
          <a:off x="4707076" y="3124200"/>
          <a:ext cx="4014650" cy="3386137"/>
        </p:xfrm>
        <a:graphic>
          <a:graphicData uri="http://schemas.openxmlformats.org/presentationml/2006/ole">
            <p:oleObj spid="_x0000_s4145" r:id="rId4" imgW="2930400" imgH="24710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6707" y="3124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       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  <a:cs typeface="Times New Roman"/>
              </a:rPr>
              <a:t>η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- U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27078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        V - 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263" y="1234474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À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a </a:t>
            </a:r>
            <a:r>
              <a:rPr lang="en-US" sz="1400" dirty="0" err="1" smtClean="0"/>
              <a:t>tensão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r>
              <a:rPr lang="en-US" sz="1400" dirty="0"/>
              <a:t> </a:t>
            </a:r>
            <a:r>
              <a:rPr lang="en-US" sz="1400" dirty="0" smtClean="0"/>
              <a:t>o </a:t>
            </a:r>
            <a:r>
              <a:rPr lang="en-US" sz="1400" dirty="0" err="1" smtClean="0"/>
              <a:t>declive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7443" y="1470835"/>
            <a:ext cx="838200" cy="662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66800" y="5486400"/>
                <a:ext cx="2954911" cy="52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η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é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𝑐𝑡𝑟𝑖𝑐𝑎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86400"/>
                <a:ext cx="2954911" cy="52187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8" descr="LogoUj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224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ESCOLAVERAO\Desktop\Hidrólise da água\pem_bz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853289" cy="2743200"/>
          </a:xfrm>
          <a:prstGeom prst="rect">
            <a:avLst/>
          </a:prstGeom>
          <a:noFill/>
        </p:spPr>
      </p:pic>
      <p:pic>
        <p:nvPicPr>
          <p:cNvPr id="3" name="Picture 2" descr="C:\Documents and Settings\ESCOLAVERAO\Desktop\Hidrólise da água\brennstoff_stac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2982925" cy="2819400"/>
          </a:xfrm>
          <a:prstGeom prst="rect">
            <a:avLst/>
          </a:prstGeom>
          <a:noFill/>
        </p:spPr>
      </p:pic>
      <p:pic>
        <p:nvPicPr>
          <p:cNvPr id="4" name="Imagem 8" descr="LogoUj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1824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Principio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fisico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de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uma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celula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combustivel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4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da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célula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de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combustível</a:t>
            </a:r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9181592"/>
              </p:ext>
            </p:extLst>
          </p:nvPr>
        </p:nvGraphicFramePr>
        <p:xfrm>
          <a:off x="4648200" y="3505200"/>
          <a:ext cx="3886200" cy="2931052"/>
        </p:xfrm>
        <a:graphic>
          <a:graphicData uri="http://schemas.openxmlformats.org/presentationml/2006/ole">
            <p:oleObj spid="_x0000_s5165" r:id="rId3" imgW="3196800" imgH="24120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6243180"/>
              </p:ext>
            </p:extLst>
          </p:nvPr>
        </p:nvGraphicFramePr>
        <p:xfrm>
          <a:off x="457200" y="1371600"/>
          <a:ext cx="4502331" cy="3077594"/>
        </p:xfrm>
        <a:graphic>
          <a:graphicData uri="http://schemas.openxmlformats.org/presentationml/2006/ole">
            <p:oleObj spid="_x0000_s5166" r:id="rId4" imgW="3571200" imgH="24408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3276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        V - 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70947" y="5334000"/>
                <a:ext cx="3572453" cy="54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η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𝑒𝑙𝑒𝑐𝑡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𝑈𝐼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~26.7%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47" y="5334000"/>
                <a:ext cx="3572453" cy="54470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18167" y="1720375"/>
            <a:ext cx="425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agneto" pitchFamily="82" charset="0"/>
              </a:rPr>
              <a:t>Condições</a:t>
            </a:r>
            <a:r>
              <a:rPr lang="en-US" dirty="0" smtClean="0">
                <a:latin typeface="Magneto" pitchFamily="82" charset="0"/>
              </a:rPr>
              <a:t> </a:t>
            </a:r>
            <a:r>
              <a:rPr lang="en-US" dirty="0" err="1" smtClean="0">
                <a:latin typeface="Magneto" pitchFamily="82" charset="0"/>
              </a:rPr>
              <a:t>para</a:t>
            </a:r>
            <a:r>
              <a:rPr lang="en-US" dirty="0" smtClean="0">
                <a:latin typeface="Magneto" pitchFamily="82" charset="0"/>
              </a:rPr>
              <a:t> a </a:t>
            </a:r>
            <a:r>
              <a:rPr lang="en-US" dirty="0" err="1" smtClean="0">
                <a:latin typeface="Magneto" pitchFamily="82" charset="0"/>
              </a:rPr>
              <a:t>experiência</a:t>
            </a:r>
            <a:r>
              <a:rPr lang="en-US" dirty="0" smtClean="0">
                <a:latin typeface="Magneto" pitchFamily="82" charset="0"/>
              </a:rPr>
              <a:t>:</a:t>
            </a:r>
          </a:p>
          <a:p>
            <a:endParaRPr lang="en-US" sz="900" dirty="0" smtClean="0">
              <a:latin typeface="Magneto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I=0.094 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U=0.99 V</a:t>
            </a:r>
          </a:p>
        </p:txBody>
      </p:sp>
      <p:pic>
        <p:nvPicPr>
          <p:cNvPr id="9" name="Imagem 8" descr="LogoUj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063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696200" y="60960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685800"/>
            <a:ext cx="7024744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Aplicações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Imagem 9" descr="http://upload.wikimedia.org/wikipedia/commons/thumb/6/68/Hydrogen_vehicle.jpg/180px-Hydrogen_vehicle.jpg">
            <a:hlinkClick r:id="rId4" tooltip="&quot;Hydrogen vehicle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6002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95"/>
          <a:stretch>
            <a:fillRect/>
          </a:stretch>
        </p:blipFill>
        <p:spPr bwMode="auto">
          <a:xfrm>
            <a:off x="5029200" y="990600"/>
            <a:ext cx="26114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86200"/>
            <a:ext cx="2870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155545" cy="209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19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energias-renovave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006761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851" y="62690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Conclusões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39882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No </a:t>
            </a:r>
            <a:r>
              <a:rPr lang="en-US" dirty="0" err="1"/>
              <a:t>caso</a:t>
            </a:r>
            <a:r>
              <a:rPr lang="en-US" dirty="0"/>
              <a:t> da </a:t>
            </a:r>
            <a:r>
              <a:rPr lang="en-US" dirty="0" err="1"/>
              <a:t>produção</a:t>
            </a:r>
            <a:r>
              <a:rPr lang="en-US" dirty="0"/>
              <a:t> de </a:t>
            </a:r>
            <a:r>
              <a:rPr lang="en-US" dirty="0" err="1"/>
              <a:t>Hidrogénio</a:t>
            </a:r>
            <a:r>
              <a:rPr lang="en-US" dirty="0"/>
              <a:t> </a:t>
            </a:r>
            <a:r>
              <a:rPr lang="en-US" dirty="0" err="1"/>
              <a:t>verificou</a:t>
            </a:r>
            <a:r>
              <a:rPr lang="en-US" dirty="0"/>
              <a:t>-se um </a:t>
            </a:r>
            <a:r>
              <a:rPr lang="en-US" dirty="0" err="1"/>
              <a:t>rendimento</a:t>
            </a:r>
            <a:r>
              <a:rPr lang="en-US" dirty="0"/>
              <a:t> de 90%,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inverso</a:t>
            </a:r>
            <a:r>
              <a:rPr lang="en-US" dirty="0"/>
              <a:t>, </a:t>
            </a:r>
            <a:r>
              <a:rPr lang="en-US" dirty="0" smtClean="0"/>
              <a:t>se </a:t>
            </a:r>
            <a:r>
              <a:rPr lang="en-US" dirty="0" err="1" smtClean="0"/>
              <a:t>obteve</a:t>
            </a:r>
            <a:r>
              <a:rPr lang="en-US" dirty="0" smtClean="0"/>
              <a:t> </a:t>
            </a:r>
            <a:r>
              <a:rPr lang="en-US" dirty="0"/>
              <a:t>27%.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O </a:t>
            </a:r>
            <a:r>
              <a:rPr lang="en-US" dirty="0" err="1"/>
              <a:t>painel</a:t>
            </a:r>
            <a:r>
              <a:rPr lang="en-US" dirty="0"/>
              <a:t> </a:t>
            </a:r>
            <a:r>
              <a:rPr lang="en-US" dirty="0" err="1"/>
              <a:t>fotovoltaico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apresentou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potência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 </a:t>
            </a:r>
            <a:r>
              <a:rPr lang="en-US" dirty="0" err="1" smtClean="0"/>
              <a:t>energias</a:t>
            </a:r>
            <a:r>
              <a:rPr lang="en-US" dirty="0" smtClean="0"/>
              <a:t> </a:t>
            </a:r>
            <a:r>
              <a:rPr lang="en-US" dirty="0" err="1" smtClean="0"/>
              <a:t>renováveis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viável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combustíveis</a:t>
            </a:r>
            <a:r>
              <a:rPr lang="en-US" dirty="0" smtClean="0"/>
              <a:t> </a:t>
            </a:r>
            <a:r>
              <a:rPr lang="en-US" dirty="0" err="1" smtClean="0"/>
              <a:t>fósseis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80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50" y="626906"/>
            <a:ext cx="6577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Thanks to:</a:t>
            </a:r>
          </a:p>
          <a:p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  <a:p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Ao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nosso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monitor </a:t>
            </a:r>
          </a:p>
          <a:p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Aos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Professores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das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aulas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te</a:t>
            </a:r>
            <a:r>
              <a:rPr lang="en-US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o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ricas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e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e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aos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palestrantes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Organização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da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Universidade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Junior</a:t>
            </a:r>
          </a:p>
          <a:p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agneto" pitchFamily="82" charset="0"/>
            </a:endParaRPr>
          </a:p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Ao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departamento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de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fisica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agneto" pitchFamily="82" charset="0"/>
              </a:rPr>
              <a:t> da UP</a:t>
            </a:r>
          </a:p>
        </p:txBody>
      </p:sp>
      <p:pic>
        <p:nvPicPr>
          <p:cNvPr id="3" name="Imagem 8" descr="LogoUj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ampereira\Desktop\escola_verão_2010\Fotos\Escola de verão\Escola de verão\HPIM0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68045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36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447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Perguntas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?</a:t>
            </a:r>
          </a:p>
        </p:txBody>
      </p:sp>
      <p:pic>
        <p:nvPicPr>
          <p:cNvPr id="3" name="Picture 2" descr="C:\Users\ampereira\Desktop\escola_verão_2010\evf 2010\DSC00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0707" y="76200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294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Motivação</a:t>
            </a:r>
            <a:r>
              <a:rPr lang="en-US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H:\aquecimento glo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283058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8" y="1676400"/>
            <a:ext cx="315998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2987202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1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6991503" y="5194663"/>
            <a:ext cx="463034" cy="544371"/>
            <a:chOff x="1975366" y="5399229"/>
            <a:chExt cx="463034" cy="544371"/>
          </a:xfrm>
        </p:grpSpPr>
        <p:sp>
          <p:nvSpPr>
            <p:cNvPr id="175" name="TextBox 174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849189" y="5181600"/>
            <a:ext cx="463034" cy="544371"/>
            <a:chOff x="1975366" y="5399229"/>
            <a:chExt cx="463034" cy="544371"/>
          </a:xfrm>
        </p:grpSpPr>
        <p:sp>
          <p:nvSpPr>
            <p:cNvPr id="168" name="TextBox 167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371600" y="5410200"/>
            <a:ext cx="463034" cy="544371"/>
            <a:chOff x="1975366" y="5399229"/>
            <a:chExt cx="463034" cy="544371"/>
          </a:xfrm>
        </p:grpSpPr>
        <p:sp>
          <p:nvSpPr>
            <p:cNvPr id="162" name="TextBox 161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24744" cy="1143000"/>
          </a:xfrm>
        </p:spPr>
        <p:txBody>
          <a:bodyPr/>
          <a:lstStyle/>
          <a:p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Fotovoltaico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3337560"/>
            <a:ext cx="35021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4" descr="Wide upward diagonal"/>
          <p:cNvSpPr>
            <a:spLocks noChangeArrowheads="1"/>
          </p:cNvSpPr>
          <p:nvPr/>
        </p:nvSpPr>
        <p:spPr bwMode="auto">
          <a:xfrm>
            <a:off x="1143000" y="2973387"/>
            <a:ext cx="1219200" cy="381000"/>
          </a:xfrm>
          <a:prstGeom prst="rect">
            <a:avLst/>
          </a:prstGeom>
          <a:pattFill prst="wdUpDiag">
            <a:fgClr>
              <a:srgbClr val="009900"/>
            </a:fgClr>
            <a:bgClr>
              <a:schemeClr val="bg1"/>
            </a:bgClr>
          </a:pattFill>
          <a:ln w="38100">
            <a:solidFill>
              <a:srgbClr val="0066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3000" y="2439987"/>
            <a:ext cx="1219200" cy="228600"/>
          </a:xfrm>
          <a:prstGeom prst="rect">
            <a:avLst/>
          </a:prstGeom>
          <a:noFill/>
          <a:ln w="38100">
            <a:solidFill>
              <a:srgbClr val="0066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143000" y="2058987"/>
            <a:ext cx="0" cy="14478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2057400" y="2363787"/>
            <a:ext cx="1524000" cy="609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05000" y="33543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valence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00200" y="2058987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conduction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1400" y="19827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photon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16200000" flipH="1">
            <a:off x="4838700" y="2478087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99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" name="Rectangle 14" descr="Wide upward diagonal"/>
          <p:cNvSpPr>
            <a:spLocks noChangeArrowheads="1"/>
          </p:cNvSpPr>
          <p:nvPr/>
        </p:nvSpPr>
        <p:spPr bwMode="auto">
          <a:xfrm>
            <a:off x="6019800" y="2973387"/>
            <a:ext cx="1219200" cy="381000"/>
          </a:xfrm>
          <a:prstGeom prst="rect">
            <a:avLst/>
          </a:prstGeom>
          <a:pattFill prst="wdUpDiag">
            <a:fgClr>
              <a:srgbClr val="009900"/>
            </a:fgClr>
            <a:bgClr>
              <a:schemeClr val="bg1"/>
            </a:bgClr>
          </a:pattFill>
          <a:ln w="38100">
            <a:solidFill>
              <a:srgbClr val="0066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19800" y="2439987"/>
            <a:ext cx="1219200" cy="228600"/>
          </a:xfrm>
          <a:prstGeom prst="rect">
            <a:avLst/>
          </a:prstGeom>
          <a:noFill/>
          <a:ln w="38100">
            <a:solidFill>
              <a:srgbClr val="0066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391400" y="28971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valence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39000" y="2363787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conduction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019800" y="2058987"/>
            <a:ext cx="0" cy="14478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477000" y="2973387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477000" y="2516187"/>
            <a:ext cx="152400" cy="1524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1"/>
          <p:cNvSpPr>
            <a:spLocks/>
          </p:cNvSpPr>
          <p:nvPr/>
        </p:nvSpPr>
        <p:spPr bwMode="auto">
          <a:xfrm>
            <a:off x="6997700" y="1868487"/>
            <a:ext cx="609600" cy="379413"/>
          </a:xfrm>
          <a:prstGeom prst="callout1">
            <a:avLst>
              <a:gd name="adj1" fmla="val 30125"/>
              <a:gd name="adj2" fmla="val -12500"/>
              <a:gd name="adj3" fmla="val 178241"/>
              <a:gd name="adj4" fmla="val -71356"/>
            </a:avLst>
          </a:prstGeom>
          <a:noFill/>
          <a:ln w="25400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 b="1">
                <a:solidFill>
                  <a:srgbClr val="0066CC"/>
                </a:solidFill>
              </a:rPr>
              <a:t>e</a:t>
            </a:r>
            <a:r>
              <a:rPr lang="en-US" sz="2400" b="1" baseline="30000">
                <a:solidFill>
                  <a:srgbClr val="0066CC"/>
                </a:solidFill>
              </a:rPr>
              <a:t>-</a:t>
            </a: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7391400" y="3354387"/>
            <a:ext cx="609600" cy="379413"/>
          </a:xfrm>
          <a:prstGeom prst="callout1">
            <a:avLst>
              <a:gd name="adj1" fmla="val 30125"/>
              <a:gd name="adj2" fmla="val -12500"/>
              <a:gd name="adj3" fmla="val -90375"/>
              <a:gd name="adj4" fmla="val -138542"/>
            </a:avLst>
          </a:prstGeom>
          <a:noFill/>
          <a:ln w="25400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 b="1">
                <a:solidFill>
                  <a:srgbClr val="0066CC"/>
                </a:solidFill>
              </a:rPr>
              <a:t>e</a:t>
            </a:r>
            <a:r>
              <a:rPr lang="en-US" sz="2400" b="1" baseline="30000">
                <a:solidFill>
                  <a:srgbClr val="0066CC"/>
                </a:solidFill>
              </a:rPr>
              <a:t>+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81000" y="16764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Energy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953000" y="18288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</a:rPr>
              <a:t>Energy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227" y="3925669"/>
            <a:ext cx="2239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Lig</a:t>
            </a:r>
            <a:r>
              <a:rPr lang="en-US" dirty="0" smtClean="0"/>
              <a:t>. </a:t>
            </a:r>
            <a:r>
              <a:rPr lang="en-US" dirty="0" err="1" smtClean="0"/>
              <a:t>covalente</a:t>
            </a:r>
            <a:r>
              <a:rPr lang="en-US" dirty="0" smtClean="0"/>
              <a:t> Si-Si</a:t>
            </a:r>
          </a:p>
          <a:p>
            <a:r>
              <a:rPr lang="en-US" dirty="0" smtClean="0"/>
              <a:t>Semiconductor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75366" y="5399229"/>
            <a:ext cx="463034" cy="544371"/>
            <a:chOff x="1975366" y="5399229"/>
            <a:chExt cx="463034" cy="544371"/>
          </a:xfrm>
        </p:grpSpPr>
        <p:sp>
          <p:nvSpPr>
            <p:cNvPr id="40" name="TextBox 39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65766" y="4724400"/>
            <a:ext cx="463034" cy="544371"/>
            <a:chOff x="1975366" y="5399229"/>
            <a:chExt cx="463034" cy="544371"/>
          </a:xfrm>
        </p:grpSpPr>
        <p:sp>
          <p:nvSpPr>
            <p:cNvPr id="68" name="TextBox 67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2000" y="5410200"/>
            <a:ext cx="463034" cy="544371"/>
            <a:chOff x="1975366" y="5399229"/>
            <a:chExt cx="463034" cy="544371"/>
          </a:xfrm>
        </p:grpSpPr>
        <p:sp>
          <p:nvSpPr>
            <p:cNvPr id="74" name="TextBox 73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68683" y="6013966"/>
            <a:ext cx="463034" cy="544371"/>
            <a:chOff x="1975366" y="5399229"/>
            <a:chExt cx="463034" cy="544371"/>
          </a:xfrm>
        </p:grpSpPr>
        <p:sp>
          <p:nvSpPr>
            <p:cNvPr id="80" name="TextBox 79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Connector 85"/>
          <p:cNvCxnSpPr/>
          <p:nvPr/>
        </p:nvCxnSpPr>
        <p:spPr>
          <a:xfrm>
            <a:off x="1831717" y="5676030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19200" y="5702986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00200" y="5181600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622278" y="5801389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489966" y="5170629"/>
            <a:ext cx="463034" cy="544371"/>
            <a:chOff x="1975366" y="5399229"/>
            <a:chExt cx="463034" cy="544371"/>
          </a:xfrm>
        </p:grpSpPr>
        <p:sp>
          <p:nvSpPr>
            <p:cNvPr id="97" name="TextBox 96"/>
            <p:cNvSpPr txBox="1"/>
            <p:nvPr/>
          </p:nvSpPr>
          <p:spPr>
            <a:xfrm>
              <a:off x="2030681" y="5486400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80366" y="4495800"/>
            <a:ext cx="463034" cy="544371"/>
            <a:chOff x="1975366" y="5399229"/>
            <a:chExt cx="463034" cy="544371"/>
          </a:xfrm>
        </p:grpSpPr>
        <p:sp>
          <p:nvSpPr>
            <p:cNvPr id="103" name="TextBox 102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276600" y="5181600"/>
            <a:ext cx="463034" cy="544371"/>
            <a:chOff x="1975366" y="5399229"/>
            <a:chExt cx="463034" cy="544371"/>
          </a:xfrm>
        </p:grpSpPr>
        <p:sp>
          <p:nvSpPr>
            <p:cNvPr id="109" name="TextBox 108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83283" y="5785366"/>
            <a:ext cx="463034" cy="544371"/>
            <a:chOff x="1975366" y="5399229"/>
            <a:chExt cx="463034" cy="544371"/>
          </a:xfrm>
        </p:grpSpPr>
        <p:sp>
          <p:nvSpPr>
            <p:cNvPr id="115" name="TextBox 114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323024" y="5450347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33800" y="5474386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114800" y="4953000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114799" y="5636538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870966" y="5275914"/>
            <a:ext cx="82034" cy="82034"/>
          </a:xfrm>
          <a:prstGeom prst="ellipse">
            <a:avLst/>
          </a:prstGeom>
          <a:solidFill>
            <a:srgbClr val="0B5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246684" y="3886200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Dopado</a:t>
            </a:r>
            <a:r>
              <a:rPr lang="en-US" dirty="0" smtClean="0"/>
              <a:t> com P</a:t>
            </a:r>
          </a:p>
          <a:p>
            <a:r>
              <a:rPr lang="en-US" dirty="0" err="1" smtClean="0"/>
              <a:t>Tipo</a:t>
            </a:r>
            <a:r>
              <a:rPr lang="en-US" dirty="0" smtClean="0"/>
              <a:t> N – </a:t>
            </a:r>
            <a:r>
              <a:rPr lang="en-US" dirty="0" err="1" smtClean="0"/>
              <a:t>electrão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175717" y="388620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Dopado</a:t>
            </a:r>
            <a:r>
              <a:rPr lang="en-US" dirty="0" smtClean="0"/>
              <a:t> com P</a:t>
            </a:r>
          </a:p>
          <a:p>
            <a:r>
              <a:rPr lang="en-US" dirty="0" err="1" smtClean="0"/>
              <a:t>Tipo</a:t>
            </a:r>
            <a:r>
              <a:rPr lang="en-US" dirty="0" smtClean="0"/>
              <a:t> P - lacuna</a:t>
            </a:r>
            <a:endParaRPr lang="en-US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7614166" y="5170629"/>
            <a:ext cx="463034" cy="544371"/>
            <a:chOff x="7614166" y="5170629"/>
            <a:chExt cx="463034" cy="544371"/>
          </a:xfrm>
        </p:grpSpPr>
        <p:sp>
          <p:nvSpPr>
            <p:cNvPr id="133" name="TextBox 132"/>
            <p:cNvSpPr txBox="1"/>
            <p:nvPr/>
          </p:nvSpPr>
          <p:spPr>
            <a:xfrm>
              <a:off x="7669481" y="52578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7839152" y="51706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836932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995166" y="5404366"/>
              <a:ext cx="82034" cy="820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4166" y="54043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004566" y="4495800"/>
            <a:ext cx="463034" cy="544371"/>
            <a:chOff x="1975366" y="5399229"/>
            <a:chExt cx="463034" cy="544371"/>
          </a:xfrm>
        </p:grpSpPr>
        <p:sp>
          <p:nvSpPr>
            <p:cNvPr id="139" name="TextBox 138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400800" y="5181600"/>
            <a:ext cx="463034" cy="544371"/>
            <a:chOff x="1975366" y="5399229"/>
            <a:chExt cx="463034" cy="544371"/>
          </a:xfrm>
        </p:grpSpPr>
        <p:sp>
          <p:nvSpPr>
            <p:cNvPr id="145" name="TextBox 144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007483" y="5785366"/>
            <a:ext cx="463034" cy="544371"/>
            <a:chOff x="1975366" y="5399229"/>
            <a:chExt cx="463034" cy="544371"/>
          </a:xfrm>
        </p:grpSpPr>
        <p:sp>
          <p:nvSpPr>
            <p:cNvPr id="151" name="TextBox 150"/>
            <p:cNvSpPr txBox="1"/>
            <p:nvPr/>
          </p:nvSpPr>
          <p:spPr>
            <a:xfrm>
              <a:off x="2030681" y="5486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2200352" y="5399229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2198132" y="58615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356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975366" y="5632966"/>
              <a:ext cx="82034" cy="82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Connector 155"/>
          <p:cNvCxnSpPr/>
          <p:nvPr/>
        </p:nvCxnSpPr>
        <p:spPr>
          <a:xfrm>
            <a:off x="7439958" y="5485357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858000" y="5474386"/>
            <a:ext cx="199597" cy="1201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239000" y="4953000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273486" y="5688044"/>
            <a:ext cx="2917" cy="26961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41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5" grpId="0"/>
      <p:bldP spid="124" grpId="0" animBg="1"/>
      <p:bldP spid="125" grpId="0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celulas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2, 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03"/>
          <a:stretch/>
        </p:blipFill>
        <p:spPr bwMode="auto">
          <a:xfrm>
            <a:off x="806988" y="1713307"/>
            <a:ext cx="4343400" cy="358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756366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2007: 3ª </a:t>
            </a:r>
            <a:r>
              <a:rPr lang="en-US" dirty="0" err="1" smtClean="0">
                <a:solidFill>
                  <a:srgbClr val="FF0000"/>
                </a:solidFill>
              </a:rPr>
              <a:t>geração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nano-fotovoltaicos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sistemas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organicos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quantum dots)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62054" y="3958613"/>
            <a:ext cx="2419946" cy="135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8288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1ª </a:t>
            </a:r>
            <a:r>
              <a:rPr lang="en-US" dirty="0" err="1">
                <a:solidFill>
                  <a:srgbClr val="FF0000"/>
                </a:solidFill>
              </a:rPr>
              <a:t>geração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35052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ª </a:t>
            </a:r>
            <a:r>
              <a:rPr lang="en-US" dirty="0" err="1">
                <a:solidFill>
                  <a:srgbClr val="FF0000"/>
                </a:solidFill>
              </a:rPr>
              <a:t>geração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4322"/>
            <a:ext cx="3325525" cy="13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3882" y="5324062"/>
            <a:ext cx="1536289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47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Potência</a:t>
            </a:r>
            <a:r>
              <a:rPr lang="en-US" dirty="0" smtClean="0"/>
              <a:t> </a:t>
            </a:r>
            <a:r>
              <a:rPr lang="en-US" dirty="0" err="1" smtClean="0"/>
              <a:t>máxima</a:t>
            </a:r>
            <a:r>
              <a:rPr lang="en-US" dirty="0" smtClean="0"/>
              <a:t> &amp; </a:t>
            </a:r>
            <a:r>
              <a:rPr lang="en-US" dirty="0" err="1" smtClean="0"/>
              <a:t>eficiência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Construa</a:t>
            </a:r>
            <a:r>
              <a:rPr lang="en-US" dirty="0" smtClean="0"/>
              <a:t> o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Nota a </a:t>
            </a:r>
            <a:r>
              <a:rPr lang="en-US" dirty="0" err="1" smtClean="0"/>
              <a:t>lampada</a:t>
            </a:r>
            <a:r>
              <a:rPr lang="en-US" dirty="0" smtClean="0"/>
              <a:t> de 60 w </a:t>
            </a:r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a 30 cm da </a:t>
            </a:r>
            <a:r>
              <a:rPr lang="en-US" dirty="0" err="1" smtClean="0"/>
              <a:t>celula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Variar</a:t>
            </a:r>
            <a:r>
              <a:rPr lang="en-US" dirty="0" smtClean="0"/>
              <a:t> a </a:t>
            </a:r>
            <a:r>
              <a:rPr lang="en-US" dirty="0" err="1" smtClean="0"/>
              <a:t>resistência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de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aberto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 o </a:t>
            </a:r>
            <a:r>
              <a:rPr lang="en-US" dirty="0" err="1" smtClean="0"/>
              <a:t>curto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. </a:t>
            </a:r>
            <a:r>
              <a:rPr lang="en-US" dirty="0" err="1" smtClean="0"/>
              <a:t>Registe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de I e U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valor de R </a:t>
            </a:r>
            <a:r>
              <a:rPr lang="en-US" dirty="0" err="1" smtClean="0"/>
              <a:t>depois</a:t>
            </a:r>
            <a:r>
              <a:rPr lang="en-US" dirty="0" smtClean="0"/>
              <a:t> de </a:t>
            </a:r>
            <a:r>
              <a:rPr lang="en-US" dirty="0" err="1" smtClean="0"/>
              <a:t>esperar</a:t>
            </a:r>
            <a:r>
              <a:rPr lang="en-US" dirty="0" smtClean="0"/>
              <a:t> 20 s.</a:t>
            </a:r>
          </a:p>
          <a:p>
            <a:endParaRPr lang="en-US" dirty="0"/>
          </a:p>
          <a:p>
            <a:r>
              <a:rPr lang="en-US" dirty="0" smtClean="0"/>
              <a:t>Trace o </a:t>
            </a:r>
            <a:r>
              <a:rPr lang="en-US" dirty="0" err="1" smtClean="0"/>
              <a:t>grafico</a:t>
            </a:r>
            <a:r>
              <a:rPr lang="en-US" dirty="0" smtClean="0"/>
              <a:t> U(I) </a:t>
            </a:r>
          </a:p>
          <a:p>
            <a:endParaRPr lang="en-US" dirty="0" smtClean="0"/>
          </a:p>
          <a:p>
            <a:r>
              <a:rPr lang="en-US" dirty="0" smtClean="0"/>
              <a:t>Determine a </a:t>
            </a:r>
            <a:r>
              <a:rPr lang="en-US" dirty="0" err="1" smtClean="0"/>
              <a:t>potência</a:t>
            </a:r>
            <a:r>
              <a:rPr lang="en-US" dirty="0" smtClean="0"/>
              <a:t> </a:t>
            </a:r>
            <a:r>
              <a:rPr lang="en-US" dirty="0" err="1" smtClean="0"/>
              <a:t>gerada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2, 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581400" cy="18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59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90" y="609600"/>
            <a:ext cx="8633910" cy="87526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Problema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central: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14052"/>
            <a:ext cx="7033708" cy="724348"/>
          </a:xfrm>
        </p:spPr>
        <p:txBody>
          <a:bodyPr/>
          <a:lstStyle/>
          <a:p>
            <a:pPr marL="6858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Estudo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eficiência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renováveis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107792414"/>
              </p:ext>
            </p:extLst>
          </p:nvPr>
        </p:nvGraphicFramePr>
        <p:xfrm>
          <a:off x="381000" y="24384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8" descr="LogoUj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0707" y="76200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929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1839 – Edmund Becquerel (</a:t>
            </a:r>
            <a:r>
              <a:rPr lang="en-US" dirty="0" err="1"/>
              <a:t>P</a:t>
            </a:r>
            <a:r>
              <a:rPr lang="en-US" dirty="0" err="1" smtClean="0"/>
              <a:t>rémio</a:t>
            </a:r>
            <a:r>
              <a:rPr lang="en-US" dirty="0" smtClean="0"/>
              <a:t> Nobel </a:t>
            </a:r>
            <a:r>
              <a:rPr lang="en-US" dirty="0" err="1" smtClean="0"/>
              <a:t>em</a:t>
            </a:r>
            <a:r>
              <a:rPr lang="en-US" dirty="0" smtClean="0"/>
              <a:t> 1903) </a:t>
            </a:r>
            <a:r>
              <a:rPr lang="en-US" dirty="0" err="1" smtClean="0"/>
              <a:t>descobriu</a:t>
            </a:r>
            <a:r>
              <a:rPr lang="en-US" dirty="0" smtClean="0"/>
              <a:t> o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fotovoltaico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1905 – A. Einstein (</a:t>
            </a:r>
            <a:r>
              <a:rPr lang="en-US" dirty="0" err="1" smtClean="0"/>
              <a:t>Prémio</a:t>
            </a:r>
            <a:r>
              <a:rPr lang="en-US" dirty="0" smtClean="0"/>
              <a:t> Nobel </a:t>
            </a:r>
            <a:r>
              <a:rPr lang="en-US" dirty="0" err="1" smtClean="0"/>
              <a:t>em</a:t>
            </a:r>
            <a:r>
              <a:rPr lang="en-US" dirty="0" smtClean="0"/>
              <a:t> 1921) </a:t>
            </a:r>
            <a:r>
              <a:rPr lang="en-US" dirty="0" err="1" smtClean="0"/>
              <a:t>descobriu</a:t>
            </a:r>
            <a:r>
              <a:rPr lang="en-US" dirty="0" smtClean="0"/>
              <a:t> o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fotoeléctrico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1953 – Calvin Fuller </a:t>
            </a:r>
            <a:r>
              <a:rPr lang="en-US" dirty="0" err="1" smtClean="0"/>
              <a:t>construiu</a:t>
            </a:r>
            <a:r>
              <a:rPr lang="en-US" dirty="0" smtClean="0"/>
              <a:t> a 1ª </a:t>
            </a:r>
            <a:r>
              <a:rPr lang="en-US" dirty="0" err="1" smtClean="0"/>
              <a:t>célula</a:t>
            </a:r>
            <a:r>
              <a:rPr lang="en-US" dirty="0" smtClean="0"/>
              <a:t> solar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75976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História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551237"/>
            <a:ext cx="7696200" cy="4525963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pt-PT" sz="1800" dirty="0" smtClean="0"/>
              <a:t>Quando os fotões incidem na célula fotoeléctrica são transformados em corrente eléctrica</a:t>
            </a:r>
          </a:p>
          <a:p>
            <a:pPr>
              <a:buFont typeface="Wingdings 2" pitchFamily="18" charset="2"/>
              <a:buNone/>
            </a:pPr>
            <a:endParaRPr lang="pt-PT" dirty="0"/>
          </a:p>
        </p:txBody>
      </p:sp>
      <p:pic>
        <p:nvPicPr>
          <p:cNvPr id="8" name="Picture 2" descr="C:\Documents and Settings\ESCOLAVERAO\Desktop\Painéis Fotovoltaicos\Modulos-Fotovoltaicos-190W-200W-210W-220W-230W-300W-6115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576" y="4475226"/>
            <a:ext cx="1841789" cy="16207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4914" y="308957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Principio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fisico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79" t="17343" r="18179" b="8257"/>
          <a:stretch/>
        </p:blipFill>
        <p:spPr bwMode="auto">
          <a:xfrm>
            <a:off x="4343400" y="4320309"/>
            <a:ext cx="2743200" cy="20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8" descr="LogoUj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707" y="76200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804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8099139"/>
              </p:ext>
            </p:extLst>
          </p:nvPr>
        </p:nvGraphicFramePr>
        <p:xfrm>
          <a:off x="498566" y="1335881"/>
          <a:ext cx="3904146" cy="3159919"/>
        </p:xfrm>
        <a:graphic>
          <a:graphicData uri="http://schemas.openxmlformats.org/presentationml/2006/ole">
            <p:oleObj spid="_x0000_s1086" r:id="rId3" imgW="3048480" imgH="246672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1340777"/>
              </p:ext>
            </p:extLst>
          </p:nvPr>
        </p:nvGraphicFramePr>
        <p:xfrm>
          <a:off x="4669971" y="3276600"/>
          <a:ext cx="3875314" cy="3142874"/>
        </p:xfrm>
        <a:graphic>
          <a:graphicData uri="http://schemas.openxmlformats.org/presentationml/2006/ole">
            <p:oleObj spid="_x0000_s1087" r:id="rId4" imgW="2973600" imgH="24120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</a:p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das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células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fotovoltaicas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189461"/>
            <a:ext cx="42563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agneto" pitchFamily="82" charset="0"/>
              </a:rPr>
              <a:t>Condições</a:t>
            </a:r>
            <a:r>
              <a:rPr lang="en-US" dirty="0" smtClean="0">
                <a:latin typeface="Magneto" pitchFamily="82" charset="0"/>
              </a:rPr>
              <a:t> </a:t>
            </a:r>
            <a:r>
              <a:rPr lang="en-US" dirty="0" err="1" smtClean="0">
                <a:latin typeface="Magneto" pitchFamily="82" charset="0"/>
              </a:rPr>
              <a:t>para</a:t>
            </a:r>
            <a:r>
              <a:rPr lang="en-US" dirty="0" smtClean="0">
                <a:latin typeface="Magneto" pitchFamily="82" charset="0"/>
              </a:rPr>
              <a:t> a </a:t>
            </a:r>
            <a:r>
              <a:rPr lang="en-US" dirty="0" err="1" smtClean="0">
                <a:latin typeface="Magneto" pitchFamily="82" charset="0"/>
              </a:rPr>
              <a:t>experiência</a:t>
            </a:r>
            <a:r>
              <a:rPr lang="en-US" dirty="0" smtClean="0">
                <a:latin typeface="Magneto" pitchFamily="82" charset="0"/>
              </a:rPr>
              <a:t>:</a:t>
            </a:r>
          </a:p>
          <a:p>
            <a:endParaRPr lang="en-US" sz="900" dirty="0" smtClean="0">
              <a:latin typeface="Magneto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painel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=0,31² = 0.961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~ 28</a:t>
            </a:r>
            <a:r>
              <a:rPr lang="el-GR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Lampada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60 W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Distância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(entre a 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lampada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 e o 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painel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30 cm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Â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ngulo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incidência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90</a:t>
            </a:r>
            <a:r>
              <a:rPr lang="el-GR" baseline="30000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95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agneto" pitchFamily="82" charset="0"/>
              </a:rPr>
              <a:t>Resultados</a:t>
            </a:r>
            <a:r>
              <a:rPr lang="en-US" dirty="0" smtClean="0">
                <a:latin typeface="Magneto" pitchFamily="8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8,9 %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0.208 W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const.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Pmax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depois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decresce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m 8" descr="LogoUj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0707" y="76200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67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C:\Users\ampereira\Desktop\escola_verão_2010\Fotos\Escola de verão\Escola de verão\HPIM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45" y="4611188"/>
            <a:ext cx="2428603" cy="1810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0009284"/>
              </p:ext>
            </p:extLst>
          </p:nvPr>
        </p:nvGraphicFramePr>
        <p:xfrm>
          <a:off x="4786984" y="3287244"/>
          <a:ext cx="3674747" cy="3059668"/>
        </p:xfrm>
        <a:graphic>
          <a:graphicData uri="http://schemas.openxmlformats.org/presentationml/2006/ole">
            <p:oleObj spid="_x0000_s2104" r:id="rId4" imgW="2969280" imgH="24710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6707" y="3124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        P -d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61478" y="1224267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    P -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</a:p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das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células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fotovoltaicas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6411268"/>
              </p:ext>
            </p:extLst>
          </p:nvPr>
        </p:nvGraphicFramePr>
        <p:xfrm>
          <a:off x="609600" y="1301211"/>
          <a:ext cx="3886200" cy="3287692"/>
        </p:xfrm>
        <a:graphic>
          <a:graphicData uri="http://schemas.openxmlformats.org/presentationml/2006/ole">
            <p:oleObj spid="_x0000_s2105" r:id="rId5" imgW="3009600" imgH="254592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71916" y="2296180"/>
            <a:ext cx="3496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À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a </a:t>
            </a:r>
            <a:r>
              <a:rPr lang="en-US" sz="1400" dirty="0" err="1" smtClean="0"/>
              <a:t>distância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r>
              <a:rPr lang="en-US" sz="1400" dirty="0" smtClean="0"/>
              <a:t> a </a:t>
            </a:r>
            <a:r>
              <a:rPr lang="en-US" sz="1400" dirty="0" err="1" smtClean="0"/>
              <a:t>potência</a:t>
            </a:r>
            <a:r>
              <a:rPr lang="en-US" sz="1400" dirty="0" smtClean="0"/>
              <a:t> </a:t>
            </a:r>
            <a:r>
              <a:rPr lang="en-US" sz="1400" dirty="0" err="1" smtClean="0"/>
              <a:t>diminui</a:t>
            </a:r>
            <a:r>
              <a:rPr lang="en-US" sz="1400" dirty="0" smtClean="0"/>
              <a:t> </a:t>
            </a:r>
            <a:r>
              <a:rPr lang="en-US" sz="1400" dirty="0" err="1" smtClean="0"/>
              <a:t>linearmente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23509" y="1301211"/>
            <a:ext cx="379199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À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o </a:t>
            </a:r>
            <a:r>
              <a:rPr lang="en-US" sz="1400" dirty="0" err="1" smtClean="0"/>
              <a:t>ângulo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r>
              <a:rPr lang="en-US" sz="1400" dirty="0" smtClean="0"/>
              <a:t> a </a:t>
            </a:r>
            <a:r>
              <a:rPr lang="en-US" sz="1400" dirty="0" err="1" smtClean="0"/>
              <a:t>potência</a:t>
            </a:r>
            <a:r>
              <a:rPr lang="en-US" sz="1400" dirty="0" smtClean="0"/>
              <a:t> </a:t>
            </a:r>
            <a:r>
              <a:rPr lang="en-US" sz="1400" dirty="0" err="1" smtClean="0"/>
              <a:t>diminui</a:t>
            </a:r>
            <a:r>
              <a:rPr lang="en-US" sz="1400" dirty="0"/>
              <a:t> </a:t>
            </a:r>
            <a:r>
              <a:rPr lang="en-US" sz="1400" dirty="0" err="1" smtClean="0"/>
              <a:t>segundo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função</a:t>
            </a:r>
            <a:r>
              <a:rPr lang="en-US" sz="1400" dirty="0" smtClean="0"/>
              <a:t> </a:t>
            </a:r>
            <a:r>
              <a:rPr lang="en-US" sz="1400" dirty="0" err="1" smtClean="0"/>
              <a:t>trignométrica</a:t>
            </a:r>
            <a:r>
              <a:rPr lang="en-US" sz="1400" dirty="0" smtClean="0"/>
              <a:t> (</a:t>
            </a:r>
            <a:r>
              <a:rPr lang="en-US" sz="1400" dirty="0" err="1" smtClean="0"/>
              <a:t>sugestão</a:t>
            </a:r>
            <a:r>
              <a:rPr lang="en-US" sz="1400" dirty="0" smtClean="0"/>
              <a:t> </a:t>
            </a:r>
            <a:r>
              <a:rPr lang="en-US" sz="1400" dirty="0" err="1" smtClean="0"/>
              <a:t>cosseno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1624376"/>
            <a:ext cx="1075510" cy="81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7609">
            <a:off x="6215446" y="3149453"/>
            <a:ext cx="1238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8" descr="LogoUj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158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Aplicações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696200" y="60960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7806"/>
            <a:ext cx="2574925" cy="193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83480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34" y="3733800"/>
            <a:ext cx="284846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Marcador de Posição de Conteúdo 11" descr="image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5205" y="2514600"/>
            <a:ext cx="186499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37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dirty="0" smtClean="0"/>
              <a:t>1821 – Seebeck descobriu que quando sujeita um material a uma iferença de temperatura entre as suas extremidades, cria-se uma corrente eléctrica. </a:t>
            </a:r>
          </a:p>
          <a:p>
            <a:pPr>
              <a:buNone/>
            </a:pPr>
            <a:r>
              <a:rPr lang="pt-PT" sz="1800" dirty="0" smtClean="0"/>
              <a:t>1834 – Peltier descobriu que, ao juntar dois materiais diferentes (a temperaturas diferentes), potenciava o efeito descrito por Seebeck 13 anos antes</a:t>
            </a:r>
          </a:p>
          <a:p>
            <a:pPr>
              <a:buNone/>
            </a:pPr>
            <a:endParaRPr lang="pt-PT" sz="1800" dirty="0"/>
          </a:p>
          <a:p>
            <a:pPr>
              <a:buNone/>
            </a:pPr>
            <a:endParaRPr lang="pt-PT" sz="1800" dirty="0"/>
          </a:p>
          <a:p>
            <a:pPr>
              <a:buNone/>
            </a:pPr>
            <a:endParaRPr lang="pt-PT" sz="1800" dirty="0" smtClean="0"/>
          </a:p>
        </p:txBody>
      </p:sp>
      <p:pic>
        <p:nvPicPr>
          <p:cNvPr id="4" name="Picture 2" descr="C:\Documents and Settings\ESCOLAVERAO\Desktop\Efeito Termoeléctrico\faq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3981450" cy="293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História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914" y="2971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Principio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físico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…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gneto" pitchFamily="82" charset="0"/>
            </a:endParaRPr>
          </a:p>
        </p:txBody>
      </p:sp>
      <p:pic>
        <p:nvPicPr>
          <p:cNvPr id="7" name="Imagem 8" descr="LogoUj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140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Gráficos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experimentais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do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efeito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termoeléctrico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gneto" pitchFamily="82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2059300"/>
              </p:ext>
            </p:extLst>
          </p:nvPr>
        </p:nvGraphicFramePr>
        <p:xfrm>
          <a:off x="4428632" y="3200400"/>
          <a:ext cx="4154529" cy="3276600"/>
        </p:xfrm>
        <a:graphic>
          <a:graphicData uri="http://schemas.openxmlformats.org/presentationml/2006/ole">
            <p:oleObj spid="_x0000_s3124" r:id="rId3" imgW="3057120" imgH="24120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0982558"/>
              </p:ext>
            </p:extLst>
          </p:nvPr>
        </p:nvGraphicFramePr>
        <p:xfrm>
          <a:off x="457200" y="1274820"/>
          <a:ext cx="4065587" cy="3228123"/>
        </p:xfrm>
        <a:graphic>
          <a:graphicData uri="http://schemas.openxmlformats.org/presentationml/2006/ole">
            <p:oleObj spid="_x0000_s3125" r:id="rId4" imgW="3074400" imgH="2442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2385536"/>
            <a:ext cx="349649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À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/>
              <a:t> </a:t>
            </a:r>
            <a:r>
              <a:rPr lang="en-US" sz="1400" dirty="0" smtClean="0"/>
              <a:t>a </a:t>
            </a:r>
            <a:r>
              <a:rPr lang="en-US" sz="1400" dirty="0" err="1" smtClean="0"/>
              <a:t>diferença</a:t>
            </a:r>
            <a:r>
              <a:rPr lang="en-US" sz="1400" dirty="0" smtClean="0"/>
              <a:t> de </a:t>
            </a:r>
            <a:r>
              <a:rPr lang="en-US" sz="1400" dirty="0" err="1" smtClean="0"/>
              <a:t>temperatura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r>
              <a:rPr lang="en-US" sz="1400" dirty="0"/>
              <a:t> </a:t>
            </a:r>
            <a:r>
              <a:rPr lang="en-US" sz="1400" dirty="0" smtClean="0"/>
              <a:t>a </a:t>
            </a:r>
            <a:r>
              <a:rPr lang="en-US" sz="1400" dirty="0" err="1" smtClean="0"/>
              <a:t>diferença</a:t>
            </a:r>
            <a:r>
              <a:rPr lang="en-US" sz="1400" dirty="0" smtClean="0"/>
              <a:t> de </a:t>
            </a:r>
            <a:r>
              <a:rPr lang="en-US" sz="1400" dirty="0" err="1" smtClean="0"/>
              <a:t>potencial</a:t>
            </a:r>
            <a:r>
              <a:rPr lang="en-US" sz="1400" dirty="0" smtClean="0"/>
              <a:t> </a:t>
            </a:r>
            <a:r>
              <a:rPr lang="en-US" sz="1400" dirty="0" err="1" smtClean="0"/>
              <a:t>aumenta</a:t>
            </a:r>
            <a:r>
              <a:rPr lang="en-US" sz="1400" dirty="0" smtClean="0"/>
              <a:t> </a:t>
            </a:r>
            <a:r>
              <a:rPr lang="en-US" sz="1400" dirty="0" err="1" smtClean="0"/>
              <a:t>linearmente</a:t>
            </a:r>
            <a:endParaRPr lang="en-US" sz="14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729" flipV="1">
            <a:off x="3352117" y="2603978"/>
            <a:ext cx="824825" cy="17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572531"/>
            <a:ext cx="212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U - </a:t>
            </a:r>
            <a:r>
              <a:rPr lang="el-G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11136" y="1401358"/>
            <a:ext cx="1133968" cy="211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3414" y="4495800"/>
            <a:ext cx="3295186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>
                <a:latin typeface="Magneto" pitchFamily="82" charset="0"/>
              </a:rPr>
              <a:t>Condições</a:t>
            </a:r>
            <a:r>
              <a:rPr lang="en-US" sz="1400" dirty="0">
                <a:latin typeface="Magneto" pitchFamily="82" charset="0"/>
              </a:rPr>
              <a:t> </a:t>
            </a:r>
            <a:r>
              <a:rPr lang="en-US" sz="1400" dirty="0" err="1">
                <a:latin typeface="Magneto" pitchFamily="82" charset="0"/>
              </a:rPr>
              <a:t>para</a:t>
            </a:r>
            <a:r>
              <a:rPr lang="en-US" sz="1400" dirty="0">
                <a:latin typeface="Magneto" pitchFamily="82" charset="0"/>
              </a:rPr>
              <a:t> a </a:t>
            </a:r>
            <a:r>
              <a:rPr lang="en-US" sz="1400" dirty="0" err="1">
                <a:latin typeface="Magneto" pitchFamily="82" charset="0"/>
              </a:rPr>
              <a:t>experiência</a:t>
            </a:r>
            <a:r>
              <a:rPr lang="en-US" sz="1400" dirty="0" smtClean="0">
                <a:latin typeface="Magneto" pitchFamily="82" charset="0"/>
              </a:rPr>
              <a:t>:</a:t>
            </a:r>
          </a:p>
          <a:p>
            <a:r>
              <a:rPr lang="en-US" sz="1400" dirty="0" smtClean="0">
                <a:latin typeface="Magneto" pitchFamily="82" charset="0"/>
              </a:rPr>
              <a:t>-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en-US" sz="1400" dirty="0" smtClean="0">
                <a:latin typeface="Times New Roman"/>
                <a:cs typeface="Times New Roman"/>
              </a:rPr>
              <a:t>T=70K</a:t>
            </a:r>
            <a:endParaRPr lang="en-US" sz="1400" dirty="0">
              <a:latin typeface="Magneto" pitchFamily="82" charset="0"/>
            </a:endParaRPr>
          </a:p>
          <a:p>
            <a:endParaRPr lang="en-US" sz="1400" dirty="0"/>
          </a:p>
        </p:txBody>
      </p:sp>
      <p:pic>
        <p:nvPicPr>
          <p:cNvPr id="26" name="Imagem 8" descr="LogoUj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4872"/>
            <a:ext cx="2263093" cy="40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21" name="Picture 49" descr="C:\Users\ampereira\Desktop\escola_verão_2010\Fotos\Escola de verão\Escola de verão\HPIM07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51" y="5027121"/>
            <a:ext cx="2411178" cy="1797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ampereira\Desktop\escola_verão_2010\Fotos\Escola de verão\Escola de verão\HPIM077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49" r="22993" b="36471"/>
          <a:stretch/>
        </p:blipFill>
        <p:spPr bwMode="auto">
          <a:xfrm>
            <a:off x="5105400" y="762000"/>
            <a:ext cx="1562863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1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613</Words>
  <Application>Microsoft Office PowerPoint</Application>
  <PresentationFormat>Apresentação no Ecrã (4:3)</PresentationFormat>
  <Paragraphs>159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Austin</vt:lpstr>
      <vt:lpstr>Produção e utilização de H2 em células de combustível </vt:lpstr>
      <vt:lpstr>Motivação:</vt:lpstr>
      <vt:lpstr>Problema central:</vt:lpstr>
      <vt:lpstr>Diapositivo 4</vt:lpstr>
      <vt:lpstr>Diapositivo 5</vt:lpstr>
      <vt:lpstr>Diapositivo 6</vt:lpstr>
      <vt:lpstr>Aplicações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Efeito Fotovoltaico</vt:lpstr>
      <vt:lpstr>Tipos de celulas</vt:lpstr>
      <vt:lpstr>Potência máxima &amp; eficiência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ampereira</dc:creator>
  <cp:lastModifiedBy>Rafael Amorim Rocha</cp:lastModifiedBy>
  <cp:revision>56</cp:revision>
  <dcterms:created xsi:type="dcterms:W3CDTF">2010-08-30T16:10:32Z</dcterms:created>
  <dcterms:modified xsi:type="dcterms:W3CDTF">2010-09-02T21:33:47Z</dcterms:modified>
</cp:coreProperties>
</file>